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Agrandir" panose="020B0604020202020204" charset="0"/>
      <p:regular r:id="rId35"/>
    </p:embeddedFont>
    <p:embeddedFont>
      <p:font typeface="Poppins" panose="00000500000000000000" pitchFamily="2" charset="0"/>
      <p:regular r:id="rId36"/>
    </p:embeddedFont>
    <p:embeddedFont>
      <p:font typeface="Poppins Bold" panose="00000800000000000000" charset="0"/>
      <p:regular r:id="rId37"/>
    </p:embeddedFont>
    <p:embeddedFont>
      <p:font typeface="Poppins Ultra-Bold"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890DD">
                <a:alpha val="100000"/>
              </a:srgbClr>
            </a:gs>
            <a:gs pos="100000">
              <a:srgbClr val="0472F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42988"/>
            <a:chOff x="0" y="0"/>
            <a:chExt cx="4816593" cy="274696"/>
          </a:xfrm>
        </p:grpSpPr>
        <p:sp>
          <p:nvSpPr>
            <p:cNvPr id="3" name="Freeform 3"/>
            <p:cNvSpPr/>
            <p:nvPr/>
          </p:nvSpPr>
          <p:spPr>
            <a:xfrm>
              <a:off x="0" y="0"/>
              <a:ext cx="4816592" cy="274696"/>
            </a:xfrm>
            <a:custGeom>
              <a:avLst/>
              <a:gdLst/>
              <a:ahLst/>
              <a:cxnLst/>
              <a:rect l="l" t="t" r="r" b="b"/>
              <a:pathLst>
                <a:path w="4816592" h="274696">
                  <a:moveTo>
                    <a:pt x="0" y="0"/>
                  </a:moveTo>
                  <a:lnTo>
                    <a:pt x="4816592" y="0"/>
                  </a:lnTo>
                  <a:lnTo>
                    <a:pt x="4816592" y="274696"/>
                  </a:lnTo>
                  <a:lnTo>
                    <a:pt x="0" y="274696"/>
                  </a:lnTo>
                  <a:close/>
                </a:path>
              </a:pathLst>
            </a:custGeom>
            <a:solidFill>
              <a:srgbClr val="FFFFFF"/>
            </a:solidFill>
            <a:ln cap="sq">
              <a:noFill/>
              <a:prstDash val="solid"/>
              <a:miter/>
            </a:ln>
          </p:spPr>
        </p:sp>
        <p:sp>
          <p:nvSpPr>
            <p:cNvPr id="4" name="TextBox 4"/>
            <p:cNvSpPr txBox="1"/>
            <p:nvPr/>
          </p:nvSpPr>
          <p:spPr>
            <a:xfrm>
              <a:off x="0" y="-66675"/>
              <a:ext cx="4816593" cy="341371"/>
            </a:xfrm>
            <a:prstGeom prst="rect">
              <a:avLst/>
            </a:prstGeom>
          </p:spPr>
          <p:txBody>
            <a:bodyPr lIns="50800" tIns="50800" rIns="50800" bIns="50800" rtlCol="0" anchor="ctr"/>
            <a:lstStyle/>
            <a:p>
              <a:pPr algn="ctr">
                <a:lnSpc>
                  <a:spcPts val="3359"/>
                </a:lnSpc>
              </a:pPr>
              <a:endParaRPr/>
            </a:p>
          </p:txBody>
        </p:sp>
      </p:grpSp>
      <p:sp>
        <p:nvSpPr>
          <p:cNvPr id="5" name="AutoShape 5"/>
          <p:cNvSpPr/>
          <p:nvPr/>
        </p:nvSpPr>
        <p:spPr>
          <a:xfrm>
            <a:off x="4506499" y="564117"/>
            <a:ext cx="9371646" cy="0"/>
          </a:xfrm>
          <a:prstGeom prst="line">
            <a:avLst/>
          </a:prstGeom>
          <a:ln w="38100" cap="flat">
            <a:solidFill>
              <a:srgbClr val="000000">
                <a:alpha val="5882"/>
              </a:srgbClr>
            </a:solidFill>
            <a:prstDash val="solid"/>
            <a:headEnd type="none" w="sm" len="sm"/>
            <a:tailEnd type="none" w="sm" len="sm"/>
          </a:ln>
        </p:spPr>
      </p:sp>
      <p:grpSp>
        <p:nvGrpSpPr>
          <p:cNvPr id="6" name="Group 6"/>
          <p:cNvGrpSpPr/>
          <p:nvPr/>
        </p:nvGrpSpPr>
        <p:grpSpPr>
          <a:xfrm>
            <a:off x="1407947" y="8421024"/>
            <a:ext cx="10310126" cy="837276"/>
            <a:chOff x="0" y="0"/>
            <a:chExt cx="2715424" cy="220517"/>
          </a:xfrm>
        </p:grpSpPr>
        <p:sp>
          <p:nvSpPr>
            <p:cNvPr id="7" name="Freeform 7"/>
            <p:cNvSpPr/>
            <p:nvPr/>
          </p:nvSpPr>
          <p:spPr>
            <a:xfrm>
              <a:off x="0" y="0"/>
              <a:ext cx="2715424" cy="220517"/>
            </a:xfrm>
            <a:custGeom>
              <a:avLst/>
              <a:gdLst/>
              <a:ahLst/>
              <a:cxnLst/>
              <a:rect l="l" t="t" r="r" b="b"/>
              <a:pathLst>
                <a:path w="2715424" h="220517">
                  <a:moveTo>
                    <a:pt x="15018" y="0"/>
                  </a:moveTo>
                  <a:lnTo>
                    <a:pt x="2700406" y="0"/>
                  </a:lnTo>
                  <a:cubicBezTo>
                    <a:pt x="2708700" y="0"/>
                    <a:pt x="2715424" y="6724"/>
                    <a:pt x="2715424" y="15018"/>
                  </a:cubicBezTo>
                  <a:lnTo>
                    <a:pt x="2715424" y="205499"/>
                  </a:lnTo>
                  <a:cubicBezTo>
                    <a:pt x="2715424" y="213793"/>
                    <a:pt x="2708700" y="220517"/>
                    <a:pt x="2700406" y="220517"/>
                  </a:cubicBezTo>
                  <a:lnTo>
                    <a:pt x="15018" y="220517"/>
                  </a:lnTo>
                  <a:cubicBezTo>
                    <a:pt x="6724" y="220517"/>
                    <a:pt x="0" y="213793"/>
                    <a:pt x="0" y="205499"/>
                  </a:cubicBezTo>
                  <a:lnTo>
                    <a:pt x="0" y="15018"/>
                  </a:lnTo>
                  <a:cubicBezTo>
                    <a:pt x="0" y="6724"/>
                    <a:pt x="6724" y="0"/>
                    <a:pt x="15018" y="0"/>
                  </a:cubicBezTo>
                  <a:close/>
                </a:path>
              </a:pathLst>
            </a:custGeom>
            <a:solidFill>
              <a:srgbClr val="000000">
                <a:alpha val="0"/>
              </a:srgbClr>
            </a:solidFill>
            <a:ln w="19050" cap="sq">
              <a:solidFill>
                <a:srgbClr val="FFFFFF"/>
              </a:solidFill>
              <a:prstDash val="solid"/>
              <a:miter/>
            </a:ln>
          </p:spPr>
        </p:sp>
        <p:sp>
          <p:nvSpPr>
            <p:cNvPr id="8" name="TextBox 8"/>
            <p:cNvSpPr txBox="1"/>
            <p:nvPr/>
          </p:nvSpPr>
          <p:spPr>
            <a:xfrm>
              <a:off x="0" y="-66675"/>
              <a:ext cx="2715424" cy="287192"/>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2509622" y="8421024"/>
            <a:ext cx="4327747" cy="837276"/>
            <a:chOff x="0" y="0"/>
            <a:chExt cx="1139818" cy="220517"/>
          </a:xfrm>
        </p:grpSpPr>
        <p:sp>
          <p:nvSpPr>
            <p:cNvPr id="10" name="Freeform 10"/>
            <p:cNvSpPr/>
            <p:nvPr/>
          </p:nvSpPr>
          <p:spPr>
            <a:xfrm>
              <a:off x="0" y="0"/>
              <a:ext cx="1139818" cy="220517"/>
            </a:xfrm>
            <a:custGeom>
              <a:avLst/>
              <a:gdLst/>
              <a:ahLst/>
              <a:cxnLst/>
              <a:rect l="l" t="t" r="r" b="b"/>
              <a:pathLst>
                <a:path w="1139818" h="220517">
                  <a:moveTo>
                    <a:pt x="35778" y="0"/>
                  </a:moveTo>
                  <a:lnTo>
                    <a:pt x="1104040" y="0"/>
                  </a:lnTo>
                  <a:cubicBezTo>
                    <a:pt x="1123800" y="0"/>
                    <a:pt x="1139818" y="16018"/>
                    <a:pt x="1139818" y="35778"/>
                  </a:cubicBezTo>
                  <a:lnTo>
                    <a:pt x="1139818" y="184739"/>
                  </a:lnTo>
                  <a:cubicBezTo>
                    <a:pt x="1139818" y="194228"/>
                    <a:pt x="1136049" y="203328"/>
                    <a:pt x="1129339" y="210038"/>
                  </a:cubicBezTo>
                  <a:cubicBezTo>
                    <a:pt x="1122629" y="216748"/>
                    <a:pt x="1113529" y="220517"/>
                    <a:pt x="1104040" y="220517"/>
                  </a:cubicBezTo>
                  <a:lnTo>
                    <a:pt x="35778" y="220517"/>
                  </a:lnTo>
                  <a:cubicBezTo>
                    <a:pt x="16018" y="220517"/>
                    <a:pt x="0" y="204499"/>
                    <a:pt x="0" y="184739"/>
                  </a:cubicBezTo>
                  <a:lnTo>
                    <a:pt x="0" y="35778"/>
                  </a:lnTo>
                  <a:cubicBezTo>
                    <a:pt x="0" y="16018"/>
                    <a:pt x="16018" y="0"/>
                    <a:pt x="35778" y="0"/>
                  </a:cubicBezTo>
                  <a:close/>
                </a:path>
              </a:pathLst>
            </a:custGeom>
            <a:solidFill>
              <a:srgbClr val="000000">
                <a:alpha val="0"/>
              </a:srgbClr>
            </a:solidFill>
            <a:ln w="19050" cap="sq">
              <a:solidFill>
                <a:srgbClr val="FFFFFF"/>
              </a:solidFill>
              <a:prstDash val="solid"/>
              <a:miter/>
            </a:ln>
          </p:spPr>
        </p:sp>
        <p:sp>
          <p:nvSpPr>
            <p:cNvPr id="11" name="TextBox 11"/>
            <p:cNvSpPr txBox="1"/>
            <p:nvPr/>
          </p:nvSpPr>
          <p:spPr>
            <a:xfrm>
              <a:off x="0" y="-66675"/>
              <a:ext cx="1139818" cy="287192"/>
            </a:xfrm>
            <a:prstGeom prst="rect">
              <a:avLst/>
            </a:prstGeom>
          </p:spPr>
          <p:txBody>
            <a:bodyPr lIns="50800" tIns="50800" rIns="50800" bIns="50800" rtlCol="0" anchor="ctr"/>
            <a:lstStyle/>
            <a:p>
              <a:pPr algn="ctr">
                <a:lnSpc>
                  <a:spcPts val="3359"/>
                </a:lnSpc>
              </a:pPr>
              <a:endParaRPr/>
            </a:p>
          </p:txBody>
        </p:sp>
      </p:grpSp>
      <p:sp>
        <p:nvSpPr>
          <p:cNvPr id="12" name="Freeform 12"/>
          <p:cNvSpPr/>
          <p:nvPr/>
        </p:nvSpPr>
        <p:spPr>
          <a:xfrm>
            <a:off x="12931553" y="1448348"/>
            <a:ext cx="6627565" cy="6567315"/>
          </a:xfrm>
          <a:custGeom>
            <a:avLst/>
            <a:gdLst/>
            <a:ahLst/>
            <a:cxnLst/>
            <a:rect l="l" t="t" r="r" b="b"/>
            <a:pathLst>
              <a:path w="6627565" h="6567315">
                <a:moveTo>
                  <a:pt x="0" y="0"/>
                </a:moveTo>
                <a:lnTo>
                  <a:pt x="6627565" y="0"/>
                </a:lnTo>
                <a:lnTo>
                  <a:pt x="6627565" y="6567315"/>
                </a:lnTo>
                <a:lnTo>
                  <a:pt x="0" y="6567315"/>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13" name="Freeform 13"/>
          <p:cNvSpPr/>
          <p:nvPr/>
        </p:nvSpPr>
        <p:spPr>
          <a:xfrm>
            <a:off x="1028700" y="2101428"/>
            <a:ext cx="7315200" cy="3513554"/>
          </a:xfrm>
          <a:custGeom>
            <a:avLst/>
            <a:gdLst/>
            <a:ahLst/>
            <a:cxnLst/>
            <a:rect l="l" t="t" r="r" b="b"/>
            <a:pathLst>
              <a:path w="7315200" h="3513554">
                <a:moveTo>
                  <a:pt x="0" y="0"/>
                </a:moveTo>
                <a:lnTo>
                  <a:pt x="7315200" y="0"/>
                </a:lnTo>
                <a:lnTo>
                  <a:pt x="7315200" y="3513554"/>
                </a:lnTo>
                <a:lnTo>
                  <a:pt x="0" y="3513554"/>
                </a:lnTo>
                <a:lnTo>
                  <a:pt x="0" y="0"/>
                </a:lnTo>
                <a:close/>
              </a:path>
            </a:pathLst>
          </a:custGeom>
          <a:blipFill>
            <a:blip r:embed="rId4">
              <a:alphaModFix amt="7999"/>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1028700" y="5859832"/>
            <a:ext cx="16230600" cy="2155831"/>
          </a:xfrm>
          <a:prstGeom prst="rect">
            <a:avLst/>
          </a:prstGeom>
        </p:spPr>
        <p:txBody>
          <a:bodyPr lIns="0" tIns="0" rIns="0" bIns="0" rtlCol="0" anchor="t">
            <a:spAutoFit/>
          </a:bodyPr>
          <a:lstStyle/>
          <a:p>
            <a:pPr algn="ctr">
              <a:lnSpc>
                <a:spcPts val="8000"/>
              </a:lnSpc>
            </a:pPr>
            <a:r>
              <a:rPr lang="en-US" sz="8000" b="1">
                <a:solidFill>
                  <a:srgbClr val="FFFFFF"/>
                </a:solidFill>
                <a:latin typeface="Poppins Ultra-Bold"/>
                <a:ea typeface="Poppins Ultra-Bold"/>
                <a:cs typeface="Poppins Ultra-Bold"/>
                <a:sym typeface="Poppins Ultra-Bold"/>
              </a:rPr>
              <a:t>XÂY DỰNG DATAWAREHOUSE CHO  CPI CARD GROUP</a:t>
            </a:r>
          </a:p>
        </p:txBody>
      </p:sp>
      <p:sp>
        <p:nvSpPr>
          <p:cNvPr id="15" name="TextBox 15"/>
          <p:cNvSpPr txBox="1"/>
          <p:nvPr/>
        </p:nvSpPr>
        <p:spPr>
          <a:xfrm>
            <a:off x="1028700" y="299322"/>
            <a:ext cx="3657600"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16" name="TextBox 16"/>
          <p:cNvSpPr txBox="1"/>
          <p:nvPr/>
        </p:nvSpPr>
        <p:spPr>
          <a:xfrm>
            <a:off x="13556299" y="299322"/>
            <a:ext cx="3703001" cy="424815"/>
          </a:xfrm>
          <a:prstGeom prst="rect">
            <a:avLst/>
          </a:prstGeom>
        </p:spPr>
        <p:txBody>
          <a:bodyPr lIns="0" tIns="0" rIns="0" bIns="0" rtlCol="0" anchor="t">
            <a:spAutoFit/>
          </a:bodyPr>
          <a:lstStyle/>
          <a:p>
            <a:pPr marL="0" lvl="0" indent="0" algn="r">
              <a:lnSpc>
                <a:spcPts val="3359"/>
              </a:lnSpc>
              <a:spcBef>
                <a:spcPct val="0"/>
              </a:spcBef>
            </a:pPr>
            <a:r>
              <a:rPr lang="en-US" sz="2400">
                <a:solidFill>
                  <a:srgbClr val="222222"/>
                </a:solidFill>
                <a:latin typeface="Poppins"/>
                <a:ea typeface="Poppins"/>
                <a:cs typeface="Poppins"/>
                <a:sym typeface="Poppins"/>
              </a:rPr>
              <a:t>Thang Long University</a:t>
            </a:r>
          </a:p>
        </p:txBody>
      </p:sp>
      <p:sp>
        <p:nvSpPr>
          <p:cNvPr id="17" name="TextBox 17"/>
          <p:cNvSpPr txBox="1"/>
          <p:nvPr/>
        </p:nvSpPr>
        <p:spPr>
          <a:xfrm>
            <a:off x="2112247" y="8577407"/>
            <a:ext cx="3742711" cy="457835"/>
          </a:xfrm>
          <a:prstGeom prst="rect">
            <a:avLst/>
          </a:prstGeom>
        </p:spPr>
        <p:txBody>
          <a:bodyPr lIns="0" tIns="0" rIns="0" bIns="0" rtlCol="0" anchor="t">
            <a:spAutoFit/>
          </a:bodyPr>
          <a:lstStyle/>
          <a:p>
            <a:pPr algn="just">
              <a:lnSpc>
                <a:spcPts val="3639"/>
              </a:lnSpc>
              <a:spcBef>
                <a:spcPct val="0"/>
              </a:spcBef>
            </a:pPr>
            <a:r>
              <a:rPr lang="en-US" sz="2599" b="1">
                <a:solidFill>
                  <a:srgbClr val="FFFFFF"/>
                </a:solidFill>
                <a:latin typeface="Poppins Bold"/>
                <a:ea typeface="Poppins Bold"/>
                <a:cs typeface="Poppins Bold"/>
                <a:sym typeface="Poppins Bold"/>
              </a:rPr>
              <a:t>Giáo viên hướng dẫn</a:t>
            </a:r>
          </a:p>
        </p:txBody>
      </p:sp>
      <p:sp>
        <p:nvSpPr>
          <p:cNvPr id="18" name="TextBox 18"/>
          <p:cNvSpPr txBox="1"/>
          <p:nvPr/>
        </p:nvSpPr>
        <p:spPr>
          <a:xfrm>
            <a:off x="13096794" y="8577407"/>
            <a:ext cx="1847139" cy="457835"/>
          </a:xfrm>
          <a:prstGeom prst="rect">
            <a:avLst/>
          </a:prstGeom>
        </p:spPr>
        <p:txBody>
          <a:bodyPr lIns="0" tIns="0" rIns="0" bIns="0" rtlCol="0" anchor="t">
            <a:spAutoFit/>
          </a:bodyPr>
          <a:lstStyle/>
          <a:p>
            <a:pPr algn="ctr">
              <a:lnSpc>
                <a:spcPts val="3639"/>
              </a:lnSpc>
              <a:spcBef>
                <a:spcPct val="0"/>
              </a:spcBef>
            </a:pPr>
            <a:r>
              <a:rPr lang="en-US" sz="2599" b="1">
                <a:solidFill>
                  <a:srgbClr val="FFFFFF"/>
                </a:solidFill>
                <a:latin typeface="Poppins Bold"/>
                <a:ea typeface="Poppins Bold"/>
                <a:cs typeface="Poppins Bold"/>
                <a:sym typeface="Poppins Bold"/>
              </a:rPr>
              <a:t>Nhóm </a:t>
            </a:r>
          </a:p>
        </p:txBody>
      </p:sp>
      <p:sp>
        <p:nvSpPr>
          <p:cNvPr id="19" name="TextBox 19"/>
          <p:cNvSpPr txBox="1"/>
          <p:nvPr/>
        </p:nvSpPr>
        <p:spPr>
          <a:xfrm>
            <a:off x="15091370" y="8593917"/>
            <a:ext cx="1296542" cy="424815"/>
          </a:xfrm>
          <a:prstGeom prst="rect">
            <a:avLst/>
          </a:prstGeom>
        </p:spPr>
        <p:txBody>
          <a:bodyPr lIns="0" tIns="0" rIns="0" bIns="0" rtlCol="0" anchor="t">
            <a:spAutoFit/>
          </a:bodyPr>
          <a:lstStyle/>
          <a:p>
            <a:pPr algn="ctr">
              <a:lnSpc>
                <a:spcPts val="3359"/>
              </a:lnSpc>
              <a:spcBef>
                <a:spcPct val="0"/>
              </a:spcBef>
            </a:pPr>
            <a:r>
              <a:rPr lang="en-US" sz="2400">
                <a:solidFill>
                  <a:srgbClr val="FFFFFF"/>
                </a:solidFill>
                <a:latin typeface="Poppins"/>
                <a:ea typeface="Poppins"/>
                <a:cs typeface="Poppins"/>
                <a:sym typeface="Poppins"/>
              </a:rPr>
              <a:t>4</a:t>
            </a:r>
          </a:p>
        </p:txBody>
      </p:sp>
      <p:sp>
        <p:nvSpPr>
          <p:cNvPr id="20" name="TextBox 20"/>
          <p:cNvSpPr txBox="1"/>
          <p:nvPr/>
        </p:nvSpPr>
        <p:spPr>
          <a:xfrm>
            <a:off x="8343900" y="8593917"/>
            <a:ext cx="2954902" cy="424815"/>
          </a:xfrm>
          <a:prstGeom prst="rect">
            <a:avLst/>
          </a:prstGeom>
        </p:spPr>
        <p:txBody>
          <a:bodyPr lIns="0" tIns="0" rIns="0" bIns="0" rtlCol="0" anchor="t">
            <a:spAutoFit/>
          </a:bodyPr>
          <a:lstStyle/>
          <a:p>
            <a:pPr algn="just">
              <a:lnSpc>
                <a:spcPts val="3359"/>
              </a:lnSpc>
              <a:spcBef>
                <a:spcPct val="0"/>
              </a:spcBef>
            </a:pPr>
            <a:r>
              <a:rPr lang="en-US" sz="2400">
                <a:solidFill>
                  <a:srgbClr val="FFFFFF"/>
                </a:solidFill>
                <a:latin typeface="Poppins"/>
                <a:ea typeface="Poppins"/>
                <a:cs typeface="Poppins"/>
                <a:sym typeface="Poppins"/>
              </a:rPr>
              <a:t>Vũ Minh Hoàng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grpSp>
        <p:nvGrpSpPr>
          <p:cNvPr id="3" name="Group 3"/>
          <p:cNvGrpSpPr/>
          <p:nvPr/>
        </p:nvGrpSpPr>
        <p:grpSpPr>
          <a:xfrm>
            <a:off x="0" y="0"/>
            <a:ext cx="18288000" cy="1028700"/>
            <a:chOff x="0" y="0"/>
            <a:chExt cx="4816593" cy="270933"/>
          </a:xfrm>
        </p:grpSpPr>
        <p:sp>
          <p:nvSpPr>
            <p:cNvPr id="4" name="Freeform 4"/>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gradFill rotWithShape="1">
              <a:gsLst>
                <a:gs pos="0">
                  <a:srgbClr val="0890DD">
                    <a:alpha val="100000"/>
                  </a:srgbClr>
                </a:gs>
                <a:gs pos="100000">
                  <a:srgbClr val="0472FD">
                    <a:alpha val="100000"/>
                  </a:srgbClr>
                </a:gs>
              </a:gsLst>
              <a:path path="circle">
                <a:fillToRect r="100000" b="100000"/>
              </a:path>
              <a:tileRect l="-100000" t="-100000"/>
            </a:gradFill>
          </p:spPr>
        </p:sp>
        <p:sp>
          <p:nvSpPr>
            <p:cNvPr id="5" name="TextBox 5"/>
            <p:cNvSpPr txBox="1"/>
            <p:nvPr/>
          </p:nvSpPr>
          <p:spPr>
            <a:xfrm>
              <a:off x="0" y="-66675"/>
              <a:ext cx="4816593" cy="337608"/>
            </a:xfrm>
            <a:prstGeom prst="rect">
              <a:avLst/>
            </a:prstGeom>
          </p:spPr>
          <p:txBody>
            <a:bodyPr lIns="50800" tIns="50800" rIns="50800" bIns="50800" rtlCol="0" anchor="ctr"/>
            <a:lstStyle/>
            <a:p>
              <a:pPr algn="ctr">
                <a:lnSpc>
                  <a:spcPts val="3359"/>
                </a:lnSpc>
              </a:pPr>
              <a:endParaRPr/>
            </a:p>
          </p:txBody>
        </p:sp>
      </p:grpSp>
      <p:sp>
        <p:nvSpPr>
          <p:cNvPr id="6" name="AutoShape 6"/>
          <p:cNvSpPr/>
          <p:nvPr/>
        </p:nvSpPr>
        <p:spPr>
          <a:xfrm>
            <a:off x="1014412" y="857397"/>
            <a:ext cx="0" cy="9258300"/>
          </a:xfrm>
          <a:prstGeom prst="line">
            <a:avLst/>
          </a:prstGeom>
          <a:ln w="28575" cap="flat">
            <a:solidFill>
              <a:srgbClr val="000000">
                <a:alpha val="7843"/>
              </a:srgbClr>
            </a:solidFill>
            <a:prstDash val="solid"/>
            <a:headEnd type="none" w="sm" len="sm"/>
            <a:tailEnd type="none" w="sm" len="sm"/>
          </a:ln>
        </p:spPr>
      </p:sp>
      <p:sp>
        <p:nvSpPr>
          <p:cNvPr id="7" name="Freeform 7"/>
          <p:cNvSpPr/>
          <p:nvPr/>
        </p:nvSpPr>
        <p:spPr>
          <a:xfrm>
            <a:off x="4005680" y="2813005"/>
            <a:ext cx="10967814" cy="6731496"/>
          </a:xfrm>
          <a:custGeom>
            <a:avLst/>
            <a:gdLst/>
            <a:ahLst/>
            <a:cxnLst/>
            <a:rect l="l" t="t" r="r" b="b"/>
            <a:pathLst>
              <a:path w="10967814" h="6731496">
                <a:moveTo>
                  <a:pt x="0" y="0"/>
                </a:moveTo>
                <a:lnTo>
                  <a:pt x="10967814" y="0"/>
                </a:lnTo>
                <a:lnTo>
                  <a:pt x="10967814" y="6731496"/>
                </a:lnTo>
                <a:lnTo>
                  <a:pt x="0" y="6731496"/>
                </a:lnTo>
                <a:lnTo>
                  <a:pt x="0" y="0"/>
                </a:lnTo>
                <a:close/>
              </a:path>
            </a:pathLst>
          </a:custGeom>
          <a:blipFill>
            <a:blip r:embed="rId2"/>
            <a:stretch>
              <a:fillRect/>
            </a:stretch>
          </a:blipFill>
        </p:spPr>
      </p:sp>
      <p:sp>
        <p:nvSpPr>
          <p:cNvPr id="8" name="TextBox 8"/>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09</a:t>
            </a:r>
          </a:p>
        </p:txBody>
      </p:sp>
      <p:sp>
        <p:nvSpPr>
          <p:cNvPr id="9" name="TextBox 9"/>
          <p:cNvSpPr txBox="1"/>
          <p:nvPr/>
        </p:nvSpPr>
        <p:spPr>
          <a:xfrm>
            <a:off x="1888637" y="1390604"/>
            <a:ext cx="15201900" cy="1146176"/>
          </a:xfrm>
          <a:prstGeom prst="rect">
            <a:avLst/>
          </a:prstGeom>
        </p:spPr>
        <p:txBody>
          <a:bodyPr lIns="0" tIns="0" rIns="0" bIns="0" rtlCol="0" anchor="t">
            <a:spAutoFit/>
          </a:bodyPr>
          <a:lstStyle/>
          <a:p>
            <a:pPr algn="ctr">
              <a:lnSpc>
                <a:spcPts val="8000"/>
              </a:lnSpc>
            </a:pPr>
            <a:r>
              <a:rPr lang="en-US" sz="8000" b="1">
                <a:solidFill>
                  <a:srgbClr val="222222"/>
                </a:solidFill>
                <a:latin typeface="Poppins Bold"/>
                <a:ea typeface="Poppins Bold"/>
                <a:cs typeface="Poppins Bold"/>
                <a:sym typeface="Poppins Bold"/>
              </a:rPr>
              <a:t>TỔNG QUAN DỮ LIỆU</a:t>
            </a:r>
          </a:p>
        </p:txBody>
      </p:sp>
      <p:sp>
        <p:nvSpPr>
          <p:cNvPr id="10" name="TextBox 10"/>
          <p:cNvSpPr txBox="1"/>
          <p:nvPr/>
        </p:nvSpPr>
        <p:spPr>
          <a:xfrm>
            <a:off x="13082840" y="299322"/>
            <a:ext cx="417646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FFFFFF"/>
                </a:solidFill>
                <a:latin typeface="Poppins Bold"/>
                <a:ea typeface="Poppins Bold"/>
                <a:cs typeface="Poppins Bold"/>
                <a:sym typeface="Poppins Bold"/>
              </a:rPr>
              <a:t>Thang Long University</a:t>
            </a:r>
          </a:p>
        </p:txBody>
      </p:sp>
      <p:sp>
        <p:nvSpPr>
          <p:cNvPr id="11" name="TextBox 11"/>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12" name="TextBox 12"/>
          <p:cNvSpPr txBox="1"/>
          <p:nvPr/>
        </p:nvSpPr>
        <p:spPr>
          <a:xfrm>
            <a:off x="1792623" y="313372"/>
            <a:ext cx="6034901" cy="424815"/>
          </a:xfrm>
          <a:prstGeom prst="rect">
            <a:avLst/>
          </a:prstGeom>
        </p:spPr>
        <p:txBody>
          <a:bodyPr lIns="0" tIns="0" rIns="0" bIns="0" rtlCol="0" anchor="t">
            <a:spAutoFit/>
          </a:bodyPr>
          <a:lstStyle/>
          <a:p>
            <a:pPr algn="l">
              <a:lnSpc>
                <a:spcPts val="3359"/>
              </a:lnSpc>
              <a:spcBef>
                <a:spcPct val="0"/>
              </a:spcBef>
            </a:pPr>
            <a:r>
              <a:rPr lang="en-US" sz="2400" b="1" spc="1296">
                <a:solidFill>
                  <a:srgbClr val="222222"/>
                </a:solidFill>
                <a:latin typeface="Poppins Bold"/>
                <a:ea typeface="Poppins Bold"/>
                <a:cs typeface="Poppins Bold"/>
                <a:sym typeface="Poppins Bold"/>
              </a:rPr>
              <a:t>MÔ HÌNH HÓA CHIỀU</a:t>
            </a: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grpSp>
        <p:nvGrpSpPr>
          <p:cNvPr id="3" name="Group 3"/>
          <p:cNvGrpSpPr/>
          <p:nvPr/>
        </p:nvGrpSpPr>
        <p:grpSpPr>
          <a:xfrm>
            <a:off x="0" y="0"/>
            <a:ext cx="18288000" cy="1028700"/>
            <a:chOff x="0" y="0"/>
            <a:chExt cx="4816593" cy="270933"/>
          </a:xfrm>
        </p:grpSpPr>
        <p:sp>
          <p:nvSpPr>
            <p:cNvPr id="4" name="Freeform 4"/>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gradFill rotWithShape="1">
              <a:gsLst>
                <a:gs pos="0">
                  <a:srgbClr val="0890DD">
                    <a:alpha val="100000"/>
                  </a:srgbClr>
                </a:gs>
                <a:gs pos="100000">
                  <a:srgbClr val="0472FD">
                    <a:alpha val="100000"/>
                  </a:srgbClr>
                </a:gs>
              </a:gsLst>
              <a:path path="circle">
                <a:fillToRect r="100000" b="100000"/>
              </a:path>
              <a:tileRect l="-100000" t="-100000"/>
            </a:gradFill>
          </p:spPr>
        </p:sp>
        <p:sp>
          <p:nvSpPr>
            <p:cNvPr id="5" name="TextBox 5"/>
            <p:cNvSpPr txBox="1"/>
            <p:nvPr/>
          </p:nvSpPr>
          <p:spPr>
            <a:xfrm>
              <a:off x="0" y="-66675"/>
              <a:ext cx="4816593" cy="337608"/>
            </a:xfrm>
            <a:prstGeom prst="rect">
              <a:avLst/>
            </a:prstGeom>
          </p:spPr>
          <p:txBody>
            <a:bodyPr lIns="50800" tIns="50800" rIns="50800" bIns="50800" rtlCol="0" anchor="ctr"/>
            <a:lstStyle/>
            <a:p>
              <a:pPr algn="ctr">
                <a:lnSpc>
                  <a:spcPts val="3359"/>
                </a:lnSpc>
              </a:pPr>
              <a:endParaRPr/>
            </a:p>
          </p:txBody>
        </p:sp>
      </p:grpSp>
      <p:sp>
        <p:nvSpPr>
          <p:cNvPr id="6" name="AutoShape 6"/>
          <p:cNvSpPr/>
          <p:nvPr/>
        </p:nvSpPr>
        <p:spPr>
          <a:xfrm>
            <a:off x="1014412" y="857397"/>
            <a:ext cx="0" cy="9258300"/>
          </a:xfrm>
          <a:prstGeom prst="line">
            <a:avLst/>
          </a:prstGeom>
          <a:ln w="28575" cap="flat">
            <a:solidFill>
              <a:srgbClr val="000000">
                <a:alpha val="7843"/>
              </a:srgbClr>
            </a:solidFill>
            <a:prstDash val="solid"/>
            <a:headEnd type="none" w="sm" len="sm"/>
            <a:tailEnd type="none" w="sm" len="sm"/>
          </a:ln>
        </p:spPr>
      </p:sp>
      <p:sp>
        <p:nvSpPr>
          <p:cNvPr id="7" name="Freeform 7"/>
          <p:cNvSpPr/>
          <p:nvPr/>
        </p:nvSpPr>
        <p:spPr>
          <a:xfrm>
            <a:off x="3296762" y="2536780"/>
            <a:ext cx="12385650" cy="6843072"/>
          </a:xfrm>
          <a:custGeom>
            <a:avLst/>
            <a:gdLst/>
            <a:ahLst/>
            <a:cxnLst/>
            <a:rect l="l" t="t" r="r" b="b"/>
            <a:pathLst>
              <a:path w="12385650" h="6843072">
                <a:moveTo>
                  <a:pt x="0" y="0"/>
                </a:moveTo>
                <a:lnTo>
                  <a:pt x="12385650" y="0"/>
                </a:lnTo>
                <a:lnTo>
                  <a:pt x="12385650" y="6843072"/>
                </a:lnTo>
                <a:lnTo>
                  <a:pt x="0" y="6843072"/>
                </a:lnTo>
                <a:lnTo>
                  <a:pt x="0" y="0"/>
                </a:lnTo>
                <a:close/>
              </a:path>
            </a:pathLst>
          </a:custGeom>
          <a:blipFill>
            <a:blip r:embed="rId2"/>
            <a:stretch>
              <a:fillRect/>
            </a:stretch>
          </a:blipFill>
        </p:spPr>
      </p:sp>
      <p:sp>
        <p:nvSpPr>
          <p:cNvPr id="8" name="TextBox 8"/>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10</a:t>
            </a:r>
          </a:p>
        </p:txBody>
      </p:sp>
      <p:sp>
        <p:nvSpPr>
          <p:cNvPr id="9" name="TextBox 9"/>
          <p:cNvSpPr txBox="1"/>
          <p:nvPr/>
        </p:nvSpPr>
        <p:spPr>
          <a:xfrm>
            <a:off x="1888637" y="1390604"/>
            <a:ext cx="15201900" cy="1146176"/>
          </a:xfrm>
          <a:prstGeom prst="rect">
            <a:avLst/>
          </a:prstGeom>
        </p:spPr>
        <p:txBody>
          <a:bodyPr lIns="0" tIns="0" rIns="0" bIns="0" rtlCol="0" anchor="t">
            <a:spAutoFit/>
          </a:bodyPr>
          <a:lstStyle/>
          <a:p>
            <a:pPr algn="ctr">
              <a:lnSpc>
                <a:spcPts val="8000"/>
              </a:lnSpc>
            </a:pPr>
            <a:r>
              <a:rPr lang="en-US" sz="8000" b="1">
                <a:solidFill>
                  <a:srgbClr val="222222"/>
                </a:solidFill>
                <a:latin typeface="Poppins Bold"/>
                <a:ea typeface="Poppins Bold"/>
                <a:cs typeface="Poppins Bold"/>
                <a:sym typeface="Poppins Bold"/>
              </a:rPr>
              <a:t>BUS MATRIX</a:t>
            </a:r>
          </a:p>
        </p:txBody>
      </p:sp>
      <p:sp>
        <p:nvSpPr>
          <p:cNvPr id="10" name="TextBox 10"/>
          <p:cNvSpPr txBox="1"/>
          <p:nvPr/>
        </p:nvSpPr>
        <p:spPr>
          <a:xfrm>
            <a:off x="13082840" y="299322"/>
            <a:ext cx="417646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FFFFFF"/>
                </a:solidFill>
                <a:latin typeface="Poppins Bold"/>
                <a:ea typeface="Poppins Bold"/>
                <a:cs typeface="Poppins Bold"/>
                <a:sym typeface="Poppins Bold"/>
              </a:rPr>
              <a:t>Thang Long University</a:t>
            </a:r>
          </a:p>
        </p:txBody>
      </p:sp>
      <p:sp>
        <p:nvSpPr>
          <p:cNvPr id="11" name="TextBox 11"/>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12" name="TextBox 12"/>
          <p:cNvSpPr txBox="1"/>
          <p:nvPr/>
        </p:nvSpPr>
        <p:spPr>
          <a:xfrm>
            <a:off x="1792623" y="313372"/>
            <a:ext cx="6034901" cy="424815"/>
          </a:xfrm>
          <a:prstGeom prst="rect">
            <a:avLst/>
          </a:prstGeom>
        </p:spPr>
        <p:txBody>
          <a:bodyPr lIns="0" tIns="0" rIns="0" bIns="0" rtlCol="0" anchor="t">
            <a:spAutoFit/>
          </a:bodyPr>
          <a:lstStyle/>
          <a:p>
            <a:pPr algn="l">
              <a:lnSpc>
                <a:spcPts val="3359"/>
              </a:lnSpc>
              <a:spcBef>
                <a:spcPct val="0"/>
              </a:spcBef>
            </a:pPr>
            <a:r>
              <a:rPr lang="en-US" sz="2400" b="1" spc="1296">
                <a:solidFill>
                  <a:srgbClr val="222222"/>
                </a:solidFill>
                <a:latin typeface="Poppins Bold"/>
                <a:ea typeface="Poppins Bold"/>
                <a:cs typeface="Poppins Bold"/>
                <a:sym typeface="Poppins Bold"/>
              </a:rPr>
              <a:t>MÔ HÌNH HÓA CHIỀU</a:t>
            </a:r>
          </a:p>
        </p:txBody>
      </p:sp>
    </p:spTree>
  </p:cSld>
  <p:clrMapOvr>
    <a:masterClrMapping/>
  </p:clrMapOvr>
  <p:transition>
    <p:cover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0"/>
            <a:ext cx="0" cy="10287000"/>
          </a:xfrm>
          <a:prstGeom prst="line">
            <a:avLst/>
          </a:prstGeom>
          <a:ln w="28575" cap="flat">
            <a:solidFill>
              <a:srgbClr val="000000">
                <a:alpha val="7843"/>
              </a:srgbClr>
            </a:solidFill>
            <a:prstDash val="solid"/>
            <a:headEnd type="none" w="sm" len="sm"/>
            <a:tailEnd type="none" w="sm" len="sm"/>
          </a:ln>
        </p:spPr>
      </p:sp>
      <p:sp>
        <p:nvSpPr>
          <p:cNvPr id="3" name="AutoShape 3"/>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sp>
        <p:nvSpPr>
          <p:cNvPr id="4" name="Freeform 4"/>
          <p:cNvSpPr/>
          <p:nvPr/>
        </p:nvSpPr>
        <p:spPr>
          <a:xfrm>
            <a:off x="7700609" y="2855913"/>
            <a:ext cx="9924575" cy="5611202"/>
          </a:xfrm>
          <a:custGeom>
            <a:avLst/>
            <a:gdLst/>
            <a:ahLst/>
            <a:cxnLst/>
            <a:rect l="l" t="t" r="r" b="b"/>
            <a:pathLst>
              <a:path w="9924575" h="5611202">
                <a:moveTo>
                  <a:pt x="0" y="0"/>
                </a:moveTo>
                <a:lnTo>
                  <a:pt x="9924575" y="0"/>
                </a:lnTo>
                <a:lnTo>
                  <a:pt x="9924575" y="5611202"/>
                </a:lnTo>
                <a:lnTo>
                  <a:pt x="0" y="5611202"/>
                </a:lnTo>
                <a:lnTo>
                  <a:pt x="0" y="0"/>
                </a:lnTo>
                <a:close/>
              </a:path>
            </a:pathLst>
          </a:custGeom>
          <a:blipFill>
            <a:blip r:embed="rId2"/>
            <a:stretch>
              <a:fillRect/>
            </a:stretch>
          </a:blipFill>
        </p:spPr>
      </p:sp>
      <p:sp>
        <p:nvSpPr>
          <p:cNvPr id="5" name="TextBox 5"/>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11</a:t>
            </a:r>
          </a:p>
        </p:txBody>
      </p:sp>
      <p:sp>
        <p:nvSpPr>
          <p:cNvPr id="6" name="TextBox 6"/>
          <p:cNvSpPr txBox="1"/>
          <p:nvPr/>
        </p:nvSpPr>
        <p:spPr>
          <a:xfrm>
            <a:off x="1500169" y="276603"/>
            <a:ext cx="6200441" cy="424815"/>
          </a:xfrm>
          <a:prstGeom prst="rect">
            <a:avLst/>
          </a:prstGeom>
        </p:spPr>
        <p:txBody>
          <a:bodyPr lIns="0" tIns="0" rIns="0" bIns="0" rtlCol="0" anchor="t">
            <a:spAutoFit/>
          </a:bodyPr>
          <a:lstStyle/>
          <a:p>
            <a:pPr algn="l">
              <a:lnSpc>
                <a:spcPts val="3359"/>
              </a:lnSpc>
              <a:spcBef>
                <a:spcPct val="0"/>
              </a:spcBef>
            </a:pPr>
            <a:r>
              <a:rPr lang="en-US" sz="2400" b="1" spc="1296">
                <a:solidFill>
                  <a:srgbClr val="222222"/>
                </a:solidFill>
                <a:latin typeface="Poppins Bold"/>
                <a:ea typeface="Poppins Bold"/>
                <a:cs typeface="Poppins Bold"/>
                <a:sym typeface="Poppins Bold"/>
              </a:rPr>
              <a:t>MÔ HÌNH HÓA CHIỀU</a:t>
            </a:r>
          </a:p>
        </p:txBody>
      </p:sp>
      <p:sp>
        <p:nvSpPr>
          <p:cNvPr id="7" name="TextBox 7"/>
          <p:cNvSpPr txBox="1"/>
          <p:nvPr/>
        </p:nvSpPr>
        <p:spPr>
          <a:xfrm>
            <a:off x="13082840" y="299322"/>
            <a:ext cx="417646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222222"/>
                </a:solidFill>
                <a:latin typeface="Poppins Bold"/>
                <a:ea typeface="Poppins Bold"/>
                <a:cs typeface="Poppins Bold"/>
                <a:sym typeface="Poppins Bold"/>
              </a:rPr>
              <a:t>Thang Long University</a:t>
            </a:r>
          </a:p>
        </p:txBody>
      </p:sp>
      <p:sp>
        <p:nvSpPr>
          <p:cNvPr id="8" name="TextBox 8"/>
          <p:cNvSpPr txBox="1"/>
          <p:nvPr/>
        </p:nvSpPr>
        <p:spPr>
          <a:xfrm>
            <a:off x="1543050" y="1423987"/>
            <a:ext cx="15201900" cy="1146176"/>
          </a:xfrm>
          <a:prstGeom prst="rect">
            <a:avLst/>
          </a:prstGeom>
        </p:spPr>
        <p:txBody>
          <a:bodyPr lIns="0" tIns="0" rIns="0" bIns="0" rtlCol="0" anchor="t">
            <a:spAutoFit/>
          </a:bodyPr>
          <a:lstStyle/>
          <a:p>
            <a:pPr algn="ctr">
              <a:lnSpc>
                <a:spcPts val="8000"/>
              </a:lnSpc>
            </a:pPr>
            <a:r>
              <a:rPr lang="en-US" sz="8000" b="1">
                <a:solidFill>
                  <a:srgbClr val="222222"/>
                </a:solidFill>
                <a:latin typeface="Poppins Bold"/>
                <a:ea typeface="Poppins Bold"/>
                <a:cs typeface="Poppins Bold"/>
                <a:sym typeface="Poppins Bold"/>
              </a:rPr>
              <a:t>QUY TRÌNH MARKETING </a:t>
            </a:r>
          </a:p>
        </p:txBody>
      </p:sp>
      <p:sp>
        <p:nvSpPr>
          <p:cNvPr id="9" name="TextBox 9"/>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10" name="TextBox 10"/>
          <p:cNvSpPr txBox="1"/>
          <p:nvPr/>
        </p:nvSpPr>
        <p:spPr>
          <a:xfrm>
            <a:off x="1871067" y="4512020"/>
            <a:ext cx="4717623" cy="2743793"/>
          </a:xfrm>
          <a:prstGeom prst="rect">
            <a:avLst/>
          </a:prstGeom>
        </p:spPr>
        <p:txBody>
          <a:bodyPr lIns="0" tIns="0" rIns="0" bIns="0" rtlCol="0" anchor="t">
            <a:spAutoFit/>
          </a:bodyPr>
          <a:lstStyle/>
          <a:p>
            <a:pPr algn="just">
              <a:lnSpc>
                <a:spcPts val="3642"/>
              </a:lnSpc>
              <a:spcBef>
                <a:spcPct val="0"/>
              </a:spcBef>
            </a:pPr>
            <a:r>
              <a:rPr lang="en-US" sz="2601">
                <a:solidFill>
                  <a:srgbClr val="222222"/>
                </a:solidFill>
                <a:latin typeface="Poppins"/>
                <a:ea typeface="Poppins"/>
                <a:cs typeface="Poppins"/>
                <a:sym typeface="Poppins"/>
              </a:rPr>
              <a:t>Xây dựng báo cáo để đánh giá hiệu suất marketing, bao gồm tỷ lệ chuyển đổi lead thành khách hàng, xác định địa điểm thành công, và theo dõi xu hướng.</a:t>
            </a:r>
          </a:p>
        </p:txBody>
      </p:sp>
      <p:sp>
        <p:nvSpPr>
          <p:cNvPr id="11" name="TextBox 11"/>
          <p:cNvSpPr txBox="1"/>
          <p:nvPr/>
        </p:nvSpPr>
        <p:spPr>
          <a:xfrm>
            <a:off x="9790906" y="8756649"/>
            <a:ext cx="5929344" cy="501651"/>
          </a:xfrm>
          <a:prstGeom prst="rect">
            <a:avLst/>
          </a:prstGeom>
        </p:spPr>
        <p:txBody>
          <a:bodyPr lIns="0" tIns="0" rIns="0" bIns="0" rtlCol="0" anchor="t">
            <a:spAutoFit/>
          </a:bodyPr>
          <a:lstStyle/>
          <a:p>
            <a:pPr marL="0" lvl="0" indent="0" algn="ctr">
              <a:lnSpc>
                <a:spcPts val="4299"/>
              </a:lnSpc>
            </a:pPr>
            <a:r>
              <a:rPr lang="en-US" sz="1999">
                <a:solidFill>
                  <a:srgbClr val="222222">
                    <a:alpha val="83922"/>
                  </a:srgbClr>
                </a:solidFill>
                <a:latin typeface="Poppins"/>
                <a:ea typeface="Poppins"/>
                <a:cs typeface="Poppins"/>
                <a:sym typeface="Poppins"/>
              </a:rPr>
              <a:t>Lead Schema</a:t>
            </a:r>
          </a:p>
        </p:txBody>
      </p:sp>
    </p:spTree>
  </p:cSld>
  <p:clrMapOvr>
    <a:masterClrMapping/>
  </p:clrMapOvr>
  <p:transition>
    <p:cover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0"/>
            <a:ext cx="0" cy="10287000"/>
          </a:xfrm>
          <a:prstGeom prst="line">
            <a:avLst/>
          </a:prstGeom>
          <a:ln w="28575" cap="flat">
            <a:solidFill>
              <a:srgbClr val="000000">
                <a:alpha val="7843"/>
              </a:srgbClr>
            </a:solidFill>
            <a:prstDash val="solid"/>
            <a:headEnd type="none" w="sm" len="sm"/>
            <a:tailEnd type="none" w="sm" len="sm"/>
          </a:ln>
        </p:spPr>
      </p:sp>
      <p:sp>
        <p:nvSpPr>
          <p:cNvPr id="3" name="AutoShape 3"/>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sp>
        <p:nvSpPr>
          <p:cNvPr id="4" name="Freeform 4"/>
          <p:cNvSpPr/>
          <p:nvPr/>
        </p:nvSpPr>
        <p:spPr>
          <a:xfrm>
            <a:off x="-5117300" y="7285626"/>
            <a:ext cx="8865870" cy="8852251"/>
          </a:xfrm>
          <a:custGeom>
            <a:avLst/>
            <a:gdLst/>
            <a:ahLst/>
            <a:cxnLst/>
            <a:rect l="l" t="t" r="r" b="b"/>
            <a:pathLst>
              <a:path w="8865870" h="8852251">
                <a:moveTo>
                  <a:pt x="0" y="0"/>
                </a:moveTo>
                <a:lnTo>
                  <a:pt x="8865871" y="0"/>
                </a:lnTo>
                <a:lnTo>
                  <a:pt x="8865871" y="8852251"/>
                </a:lnTo>
                <a:lnTo>
                  <a:pt x="0" y="8852251"/>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55198" y="9511996"/>
            <a:ext cx="518304" cy="424741"/>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10</a:t>
            </a:r>
          </a:p>
        </p:txBody>
      </p:sp>
      <p:grpSp>
        <p:nvGrpSpPr>
          <p:cNvPr id="6" name="Group 6"/>
          <p:cNvGrpSpPr/>
          <p:nvPr/>
        </p:nvGrpSpPr>
        <p:grpSpPr>
          <a:xfrm>
            <a:off x="0" y="-209599"/>
            <a:ext cx="989942" cy="10709858"/>
            <a:chOff x="0" y="0"/>
            <a:chExt cx="260726" cy="2820703"/>
          </a:xfrm>
        </p:grpSpPr>
        <p:sp>
          <p:nvSpPr>
            <p:cNvPr id="7" name="Freeform 7"/>
            <p:cNvSpPr/>
            <p:nvPr/>
          </p:nvSpPr>
          <p:spPr>
            <a:xfrm>
              <a:off x="0" y="0"/>
              <a:ext cx="260726" cy="2820703"/>
            </a:xfrm>
            <a:custGeom>
              <a:avLst/>
              <a:gdLst/>
              <a:ahLst/>
              <a:cxnLst/>
              <a:rect l="l" t="t" r="r" b="b"/>
              <a:pathLst>
                <a:path w="260726" h="2820703">
                  <a:moveTo>
                    <a:pt x="109488" y="0"/>
                  </a:moveTo>
                  <a:lnTo>
                    <a:pt x="151237" y="0"/>
                  </a:lnTo>
                  <a:cubicBezTo>
                    <a:pt x="180276" y="0"/>
                    <a:pt x="208124" y="11535"/>
                    <a:pt x="228657" y="32068"/>
                  </a:cubicBezTo>
                  <a:cubicBezTo>
                    <a:pt x="249190" y="52601"/>
                    <a:pt x="260726" y="80450"/>
                    <a:pt x="260726" y="109488"/>
                  </a:cubicBezTo>
                  <a:lnTo>
                    <a:pt x="260726" y="2711215"/>
                  </a:lnTo>
                  <a:cubicBezTo>
                    <a:pt x="260726" y="2771684"/>
                    <a:pt x="211706" y="2820703"/>
                    <a:pt x="151237" y="2820703"/>
                  </a:cubicBezTo>
                  <a:lnTo>
                    <a:pt x="109488" y="2820703"/>
                  </a:lnTo>
                  <a:cubicBezTo>
                    <a:pt x="49019" y="2820703"/>
                    <a:pt x="0" y="2771684"/>
                    <a:pt x="0" y="2711215"/>
                  </a:cubicBezTo>
                  <a:lnTo>
                    <a:pt x="0" y="109488"/>
                  </a:lnTo>
                  <a:cubicBezTo>
                    <a:pt x="0" y="49019"/>
                    <a:pt x="49019" y="0"/>
                    <a:pt x="109488" y="0"/>
                  </a:cubicBezTo>
                  <a:close/>
                </a:path>
              </a:pathLst>
            </a:custGeom>
            <a:gradFill rotWithShape="1">
              <a:gsLst>
                <a:gs pos="0">
                  <a:srgbClr val="0890DD">
                    <a:alpha val="100000"/>
                  </a:srgbClr>
                </a:gs>
                <a:gs pos="100000">
                  <a:srgbClr val="0472FD">
                    <a:alpha val="100000"/>
                  </a:srgbClr>
                </a:gs>
              </a:gsLst>
              <a:path path="circle">
                <a:fillToRect r="100000" b="100000"/>
              </a:path>
              <a:tileRect l="-100000" t="-100000"/>
            </a:gradFill>
            <a:ln cap="sq">
              <a:noFill/>
              <a:prstDash val="solid"/>
              <a:miter/>
            </a:ln>
          </p:spPr>
        </p:sp>
        <p:sp>
          <p:nvSpPr>
            <p:cNvPr id="8" name="TextBox 8"/>
            <p:cNvSpPr txBox="1"/>
            <p:nvPr/>
          </p:nvSpPr>
          <p:spPr>
            <a:xfrm>
              <a:off x="0" y="-66675"/>
              <a:ext cx="260726" cy="2887378"/>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6916400" y="8988931"/>
            <a:ext cx="2596138" cy="259613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72FD"/>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7291935" y="2978370"/>
            <a:ext cx="9624465" cy="6291994"/>
          </a:xfrm>
          <a:custGeom>
            <a:avLst/>
            <a:gdLst/>
            <a:ahLst/>
            <a:cxnLst/>
            <a:rect l="l" t="t" r="r" b="b"/>
            <a:pathLst>
              <a:path w="9624465" h="6291994">
                <a:moveTo>
                  <a:pt x="0" y="0"/>
                </a:moveTo>
                <a:lnTo>
                  <a:pt x="9624465" y="0"/>
                </a:lnTo>
                <a:lnTo>
                  <a:pt x="9624465" y="6291993"/>
                </a:lnTo>
                <a:lnTo>
                  <a:pt x="0" y="6291993"/>
                </a:lnTo>
                <a:lnTo>
                  <a:pt x="0" y="0"/>
                </a:lnTo>
                <a:close/>
              </a:path>
            </a:pathLst>
          </a:custGeom>
          <a:blipFill>
            <a:blip r:embed="rId4"/>
            <a:stretch>
              <a:fillRect/>
            </a:stretch>
          </a:blipFill>
        </p:spPr>
      </p:sp>
      <p:sp>
        <p:nvSpPr>
          <p:cNvPr id="13" name="TextBox 13"/>
          <p:cNvSpPr txBox="1"/>
          <p:nvPr/>
        </p:nvSpPr>
        <p:spPr>
          <a:xfrm>
            <a:off x="1891465" y="5059605"/>
            <a:ext cx="4551992" cy="2415541"/>
          </a:xfrm>
          <a:prstGeom prst="rect">
            <a:avLst/>
          </a:prstGeom>
        </p:spPr>
        <p:txBody>
          <a:bodyPr lIns="0" tIns="0" rIns="0" bIns="0" rtlCol="0" anchor="t">
            <a:spAutoFit/>
          </a:bodyPr>
          <a:lstStyle/>
          <a:p>
            <a:pPr marL="0" lvl="0" indent="0" algn="just">
              <a:lnSpc>
                <a:spcPts val="3899"/>
              </a:lnSpc>
            </a:pPr>
            <a:r>
              <a:rPr lang="en-US" sz="2599">
                <a:solidFill>
                  <a:srgbClr val="222222">
                    <a:alpha val="83922"/>
                  </a:srgbClr>
                </a:solidFill>
                <a:latin typeface="Poppins"/>
                <a:ea typeface="Poppins"/>
                <a:cs typeface="Poppins"/>
                <a:sym typeface="Poppins"/>
              </a:rPr>
              <a:t>Phân tích chi phí sản xuất từng mặt hàng và đánh giá hiệu suất sản xuất của từng máy theo loại sản phẩm, thời gian</a:t>
            </a:r>
          </a:p>
        </p:txBody>
      </p:sp>
      <p:sp>
        <p:nvSpPr>
          <p:cNvPr id="14" name="TextBox 14"/>
          <p:cNvSpPr txBox="1"/>
          <p:nvPr/>
        </p:nvSpPr>
        <p:spPr>
          <a:xfrm>
            <a:off x="13082840" y="299322"/>
            <a:ext cx="417646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222222"/>
                </a:solidFill>
                <a:latin typeface="Poppins Bold"/>
                <a:ea typeface="Poppins Bold"/>
                <a:cs typeface="Poppins Bold"/>
                <a:sym typeface="Poppins Bold"/>
              </a:rPr>
              <a:t>Thang Long University</a:t>
            </a:r>
          </a:p>
        </p:txBody>
      </p:sp>
      <p:sp>
        <p:nvSpPr>
          <p:cNvPr id="15" name="TextBox 15"/>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16" name="TextBox 16"/>
          <p:cNvSpPr txBox="1"/>
          <p:nvPr/>
        </p:nvSpPr>
        <p:spPr>
          <a:xfrm>
            <a:off x="1945712" y="299322"/>
            <a:ext cx="6295035" cy="424815"/>
          </a:xfrm>
          <a:prstGeom prst="rect">
            <a:avLst/>
          </a:prstGeom>
        </p:spPr>
        <p:txBody>
          <a:bodyPr lIns="0" tIns="0" rIns="0" bIns="0" rtlCol="0" anchor="t">
            <a:spAutoFit/>
          </a:bodyPr>
          <a:lstStyle/>
          <a:p>
            <a:pPr algn="l">
              <a:lnSpc>
                <a:spcPts val="3359"/>
              </a:lnSpc>
              <a:spcBef>
                <a:spcPct val="0"/>
              </a:spcBef>
            </a:pPr>
            <a:r>
              <a:rPr lang="en-US" sz="2400" b="1" spc="1296">
                <a:solidFill>
                  <a:srgbClr val="222222"/>
                </a:solidFill>
                <a:latin typeface="Poppins Bold"/>
                <a:ea typeface="Poppins Bold"/>
                <a:cs typeface="Poppins Bold"/>
                <a:sym typeface="Poppins Bold"/>
              </a:rPr>
              <a:t>MÔ HÌNH HÓA CHIỀU</a:t>
            </a:r>
          </a:p>
        </p:txBody>
      </p:sp>
      <p:sp>
        <p:nvSpPr>
          <p:cNvPr id="17" name="TextBox 17"/>
          <p:cNvSpPr txBox="1"/>
          <p:nvPr/>
        </p:nvSpPr>
        <p:spPr>
          <a:xfrm>
            <a:off x="1543050" y="1400129"/>
            <a:ext cx="15201900" cy="1170821"/>
          </a:xfrm>
          <a:prstGeom prst="rect">
            <a:avLst/>
          </a:prstGeom>
        </p:spPr>
        <p:txBody>
          <a:bodyPr lIns="0" tIns="0" rIns="0" bIns="0" rtlCol="0" anchor="t">
            <a:spAutoFit/>
          </a:bodyPr>
          <a:lstStyle/>
          <a:p>
            <a:pPr algn="ctr">
              <a:lnSpc>
                <a:spcPts val="8220"/>
              </a:lnSpc>
            </a:pPr>
            <a:r>
              <a:rPr lang="en-US" sz="8220" b="1">
                <a:solidFill>
                  <a:srgbClr val="222222"/>
                </a:solidFill>
                <a:latin typeface="Poppins Bold"/>
                <a:ea typeface="Poppins Bold"/>
                <a:cs typeface="Poppins Bold"/>
                <a:sym typeface="Poppins Bold"/>
              </a:rPr>
              <a:t>QUY TRÌNH SẢN XUẤT </a:t>
            </a:r>
          </a:p>
        </p:txBody>
      </p:sp>
      <p:sp>
        <p:nvSpPr>
          <p:cNvPr id="18" name="TextBox 18"/>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12</a:t>
            </a:r>
          </a:p>
        </p:txBody>
      </p:sp>
      <p:sp>
        <p:nvSpPr>
          <p:cNvPr id="19" name="TextBox 19"/>
          <p:cNvSpPr txBox="1"/>
          <p:nvPr/>
        </p:nvSpPr>
        <p:spPr>
          <a:xfrm>
            <a:off x="1891465" y="4518510"/>
            <a:ext cx="4551992" cy="50990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222222"/>
                </a:solidFill>
                <a:latin typeface="Poppins Bold"/>
                <a:ea typeface="Poppins Bold"/>
                <a:cs typeface="Poppins Bold"/>
                <a:sym typeface="Poppins Bold"/>
              </a:rPr>
              <a:t>Sản xuất</a:t>
            </a:r>
          </a:p>
        </p:txBody>
      </p:sp>
      <p:sp>
        <p:nvSpPr>
          <p:cNvPr id="20" name="TextBox 20"/>
          <p:cNvSpPr txBox="1"/>
          <p:nvPr/>
        </p:nvSpPr>
        <p:spPr>
          <a:xfrm>
            <a:off x="9401041" y="9048761"/>
            <a:ext cx="5929344" cy="501651"/>
          </a:xfrm>
          <a:prstGeom prst="rect">
            <a:avLst/>
          </a:prstGeom>
        </p:spPr>
        <p:txBody>
          <a:bodyPr lIns="0" tIns="0" rIns="0" bIns="0" rtlCol="0" anchor="t">
            <a:spAutoFit/>
          </a:bodyPr>
          <a:lstStyle/>
          <a:p>
            <a:pPr marL="0" lvl="0" indent="0" algn="ctr">
              <a:lnSpc>
                <a:spcPts val="4299"/>
              </a:lnSpc>
            </a:pPr>
            <a:r>
              <a:rPr lang="en-US" sz="1999">
                <a:solidFill>
                  <a:srgbClr val="222222">
                    <a:alpha val="83922"/>
                  </a:srgbClr>
                </a:solidFill>
                <a:latin typeface="Poppins"/>
                <a:ea typeface="Poppins"/>
                <a:cs typeface="Poppins"/>
                <a:sym typeface="Poppins"/>
              </a:rPr>
              <a:t>Subjob Schema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0"/>
            <a:ext cx="0" cy="10287000"/>
          </a:xfrm>
          <a:prstGeom prst="line">
            <a:avLst/>
          </a:prstGeom>
          <a:ln w="28575" cap="flat">
            <a:solidFill>
              <a:srgbClr val="000000">
                <a:alpha val="7843"/>
              </a:srgbClr>
            </a:solidFill>
            <a:prstDash val="solid"/>
            <a:headEnd type="none" w="sm" len="sm"/>
            <a:tailEnd type="none" w="sm" len="sm"/>
          </a:ln>
        </p:spPr>
      </p:sp>
      <p:sp>
        <p:nvSpPr>
          <p:cNvPr id="3" name="AutoShape 3"/>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sp>
        <p:nvSpPr>
          <p:cNvPr id="4" name="Freeform 4"/>
          <p:cNvSpPr/>
          <p:nvPr/>
        </p:nvSpPr>
        <p:spPr>
          <a:xfrm>
            <a:off x="-5117300" y="7285626"/>
            <a:ext cx="8865870" cy="8852251"/>
          </a:xfrm>
          <a:custGeom>
            <a:avLst/>
            <a:gdLst/>
            <a:ahLst/>
            <a:cxnLst/>
            <a:rect l="l" t="t" r="r" b="b"/>
            <a:pathLst>
              <a:path w="8865870" h="8852251">
                <a:moveTo>
                  <a:pt x="0" y="0"/>
                </a:moveTo>
                <a:lnTo>
                  <a:pt x="8865871" y="0"/>
                </a:lnTo>
                <a:lnTo>
                  <a:pt x="8865871" y="8852251"/>
                </a:lnTo>
                <a:lnTo>
                  <a:pt x="0" y="8852251"/>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55198" y="9511996"/>
            <a:ext cx="518304" cy="424741"/>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10</a:t>
            </a:r>
          </a:p>
        </p:txBody>
      </p:sp>
      <p:grpSp>
        <p:nvGrpSpPr>
          <p:cNvPr id="6" name="Group 6"/>
          <p:cNvGrpSpPr/>
          <p:nvPr/>
        </p:nvGrpSpPr>
        <p:grpSpPr>
          <a:xfrm>
            <a:off x="0" y="-209599"/>
            <a:ext cx="989942" cy="10709858"/>
            <a:chOff x="0" y="0"/>
            <a:chExt cx="260726" cy="2820703"/>
          </a:xfrm>
        </p:grpSpPr>
        <p:sp>
          <p:nvSpPr>
            <p:cNvPr id="7" name="Freeform 7"/>
            <p:cNvSpPr/>
            <p:nvPr/>
          </p:nvSpPr>
          <p:spPr>
            <a:xfrm>
              <a:off x="0" y="0"/>
              <a:ext cx="260726" cy="2820703"/>
            </a:xfrm>
            <a:custGeom>
              <a:avLst/>
              <a:gdLst/>
              <a:ahLst/>
              <a:cxnLst/>
              <a:rect l="l" t="t" r="r" b="b"/>
              <a:pathLst>
                <a:path w="260726" h="2820703">
                  <a:moveTo>
                    <a:pt x="109488" y="0"/>
                  </a:moveTo>
                  <a:lnTo>
                    <a:pt x="151237" y="0"/>
                  </a:lnTo>
                  <a:cubicBezTo>
                    <a:pt x="180276" y="0"/>
                    <a:pt x="208124" y="11535"/>
                    <a:pt x="228657" y="32068"/>
                  </a:cubicBezTo>
                  <a:cubicBezTo>
                    <a:pt x="249190" y="52601"/>
                    <a:pt x="260726" y="80450"/>
                    <a:pt x="260726" y="109488"/>
                  </a:cubicBezTo>
                  <a:lnTo>
                    <a:pt x="260726" y="2711215"/>
                  </a:lnTo>
                  <a:cubicBezTo>
                    <a:pt x="260726" y="2771684"/>
                    <a:pt x="211706" y="2820703"/>
                    <a:pt x="151237" y="2820703"/>
                  </a:cubicBezTo>
                  <a:lnTo>
                    <a:pt x="109488" y="2820703"/>
                  </a:lnTo>
                  <a:cubicBezTo>
                    <a:pt x="49019" y="2820703"/>
                    <a:pt x="0" y="2771684"/>
                    <a:pt x="0" y="2711215"/>
                  </a:cubicBezTo>
                  <a:lnTo>
                    <a:pt x="0" y="109488"/>
                  </a:lnTo>
                  <a:cubicBezTo>
                    <a:pt x="0" y="49019"/>
                    <a:pt x="49019" y="0"/>
                    <a:pt x="109488" y="0"/>
                  </a:cubicBezTo>
                  <a:close/>
                </a:path>
              </a:pathLst>
            </a:custGeom>
            <a:gradFill rotWithShape="1">
              <a:gsLst>
                <a:gs pos="0">
                  <a:srgbClr val="0890DD">
                    <a:alpha val="100000"/>
                  </a:srgbClr>
                </a:gs>
                <a:gs pos="100000">
                  <a:srgbClr val="0472FD">
                    <a:alpha val="100000"/>
                  </a:srgbClr>
                </a:gs>
              </a:gsLst>
              <a:path path="circle">
                <a:fillToRect r="100000" b="100000"/>
              </a:path>
              <a:tileRect l="-100000" t="-100000"/>
            </a:gradFill>
            <a:ln cap="sq">
              <a:noFill/>
              <a:prstDash val="solid"/>
              <a:miter/>
            </a:ln>
          </p:spPr>
        </p:sp>
        <p:sp>
          <p:nvSpPr>
            <p:cNvPr id="8" name="TextBox 8"/>
            <p:cNvSpPr txBox="1"/>
            <p:nvPr/>
          </p:nvSpPr>
          <p:spPr>
            <a:xfrm>
              <a:off x="0" y="-66675"/>
              <a:ext cx="260726" cy="2887378"/>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6916400" y="8988931"/>
            <a:ext cx="2596138" cy="259613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72FD"/>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7937005" y="2570950"/>
            <a:ext cx="8857417" cy="6687350"/>
          </a:xfrm>
          <a:custGeom>
            <a:avLst/>
            <a:gdLst/>
            <a:ahLst/>
            <a:cxnLst/>
            <a:rect l="l" t="t" r="r" b="b"/>
            <a:pathLst>
              <a:path w="8857417" h="6687350">
                <a:moveTo>
                  <a:pt x="0" y="0"/>
                </a:moveTo>
                <a:lnTo>
                  <a:pt x="8857417" y="0"/>
                </a:lnTo>
                <a:lnTo>
                  <a:pt x="8857417" y="6687350"/>
                </a:lnTo>
                <a:lnTo>
                  <a:pt x="0" y="6687350"/>
                </a:lnTo>
                <a:lnTo>
                  <a:pt x="0" y="0"/>
                </a:lnTo>
                <a:close/>
              </a:path>
            </a:pathLst>
          </a:custGeom>
          <a:blipFill>
            <a:blip r:embed="rId4"/>
            <a:stretch>
              <a:fillRect/>
            </a:stretch>
          </a:blipFill>
        </p:spPr>
      </p:sp>
      <p:sp>
        <p:nvSpPr>
          <p:cNvPr id="13" name="TextBox 13"/>
          <p:cNvSpPr txBox="1"/>
          <p:nvPr/>
        </p:nvSpPr>
        <p:spPr>
          <a:xfrm>
            <a:off x="1850765" y="4547085"/>
            <a:ext cx="5228990" cy="3475991"/>
          </a:xfrm>
          <a:prstGeom prst="rect">
            <a:avLst/>
          </a:prstGeom>
        </p:spPr>
        <p:txBody>
          <a:bodyPr lIns="0" tIns="0" rIns="0" bIns="0" rtlCol="0" anchor="t">
            <a:spAutoFit/>
          </a:bodyPr>
          <a:lstStyle/>
          <a:p>
            <a:pPr algn="just">
              <a:lnSpc>
                <a:spcPts val="3899"/>
              </a:lnSpc>
            </a:pPr>
            <a:r>
              <a:rPr lang="en-US" sz="2599">
                <a:solidFill>
                  <a:srgbClr val="222222">
                    <a:alpha val="83922"/>
                  </a:srgbClr>
                </a:solidFill>
                <a:latin typeface="Poppins"/>
                <a:ea typeface="Poppins"/>
                <a:cs typeface="Poppins"/>
                <a:sym typeface="Poppins"/>
              </a:rPr>
              <a:t>Phân tích hiệu suất dựa trên sản phẩm thực tế giao, độ tin cậy từ thời gian vận chuyển so với yêu cầu, và số lượng hàng hóa vận chuyển đến từng khách hàng.</a:t>
            </a:r>
          </a:p>
          <a:p>
            <a:pPr marL="0" lvl="0" indent="0" algn="just">
              <a:lnSpc>
                <a:spcPts val="5199"/>
              </a:lnSpc>
            </a:pPr>
            <a:endParaRPr lang="en-US" sz="2599">
              <a:solidFill>
                <a:srgbClr val="222222">
                  <a:alpha val="83922"/>
                </a:srgbClr>
              </a:solidFill>
              <a:latin typeface="Poppins"/>
              <a:ea typeface="Poppins"/>
              <a:cs typeface="Poppins"/>
              <a:sym typeface="Poppins"/>
            </a:endParaRPr>
          </a:p>
        </p:txBody>
      </p:sp>
      <p:sp>
        <p:nvSpPr>
          <p:cNvPr id="14" name="TextBox 14"/>
          <p:cNvSpPr txBox="1"/>
          <p:nvPr/>
        </p:nvSpPr>
        <p:spPr>
          <a:xfrm>
            <a:off x="13082840" y="299322"/>
            <a:ext cx="417646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222222"/>
                </a:solidFill>
                <a:latin typeface="Poppins Bold"/>
                <a:ea typeface="Poppins Bold"/>
                <a:cs typeface="Poppins Bold"/>
                <a:sym typeface="Poppins Bold"/>
              </a:rPr>
              <a:t>Thang Long University</a:t>
            </a:r>
          </a:p>
        </p:txBody>
      </p:sp>
      <p:sp>
        <p:nvSpPr>
          <p:cNvPr id="15" name="TextBox 15"/>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16" name="TextBox 16"/>
          <p:cNvSpPr txBox="1"/>
          <p:nvPr/>
        </p:nvSpPr>
        <p:spPr>
          <a:xfrm>
            <a:off x="1945712" y="299322"/>
            <a:ext cx="6295035" cy="424815"/>
          </a:xfrm>
          <a:prstGeom prst="rect">
            <a:avLst/>
          </a:prstGeom>
        </p:spPr>
        <p:txBody>
          <a:bodyPr lIns="0" tIns="0" rIns="0" bIns="0" rtlCol="0" anchor="t">
            <a:spAutoFit/>
          </a:bodyPr>
          <a:lstStyle/>
          <a:p>
            <a:pPr algn="l">
              <a:lnSpc>
                <a:spcPts val="3359"/>
              </a:lnSpc>
              <a:spcBef>
                <a:spcPct val="0"/>
              </a:spcBef>
            </a:pPr>
            <a:r>
              <a:rPr lang="en-US" sz="2400" b="1" spc="1296">
                <a:solidFill>
                  <a:srgbClr val="222222"/>
                </a:solidFill>
                <a:latin typeface="Poppins Bold"/>
                <a:ea typeface="Poppins Bold"/>
                <a:cs typeface="Poppins Bold"/>
                <a:sym typeface="Poppins Bold"/>
              </a:rPr>
              <a:t>MÔ HÌNH HÓA CHIỀU</a:t>
            </a:r>
          </a:p>
        </p:txBody>
      </p:sp>
      <p:sp>
        <p:nvSpPr>
          <p:cNvPr id="17" name="TextBox 17"/>
          <p:cNvSpPr txBox="1"/>
          <p:nvPr/>
        </p:nvSpPr>
        <p:spPr>
          <a:xfrm>
            <a:off x="1543050" y="1400129"/>
            <a:ext cx="15201900" cy="1170821"/>
          </a:xfrm>
          <a:prstGeom prst="rect">
            <a:avLst/>
          </a:prstGeom>
        </p:spPr>
        <p:txBody>
          <a:bodyPr lIns="0" tIns="0" rIns="0" bIns="0" rtlCol="0" anchor="t">
            <a:spAutoFit/>
          </a:bodyPr>
          <a:lstStyle/>
          <a:p>
            <a:pPr algn="ctr">
              <a:lnSpc>
                <a:spcPts val="8220"/>
              </a:lnSpc>
            </a:pPr>
            <a:r>
              <a:rPr lang="en-US" sz="8220" b="1">
                <a:solidFill>
                  <a:srgbClr val="222222"/>
                </a:solidFill>
                <a:latin typeface="Poppins Bold"/>
                <a:ea typeface="Poppins Bold"/>
                <a:cs typeface="Poppins Bold"/>
                <a:sym typeface="Poppins Bold"/>
              </a:rPr>
              <a:t>QUY TRÌNH SẢN XUẤT </a:t>
            </a:r>
          </a:p>
        </p:txBody>
      </p:sp>
      <p:sp>
        <p:nvSpPr>
          <p:cNvPr id="18" name="TextBox 18"/>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13</a:t>
            </a:r>
          </a:p>
        </p:txBody>
      </p:sp>
      <p:sp>
        <p:nvSpPr>
          <p:cNvPr id="19" name="TextBox 19"/>
          <p:cNvSpPr txBox="1"/>
          <p:nvPr/>
        </p:nvSpPr>
        <p:spPr>
          <a:xfrm>
            <a:off x="1850765" y="3866491"/>
            <a:ext cx="4551992" cy="50990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222222"/>
                </a:solidFill>
                <a:latin typeface="Poppins Bold"/>
                <a:ea typeface="Poppins Bold"/>
                <a:cs typeface="Poppins Bold"/>
                <a:sym typeface="Poppins Bold"/>
              </a:rPr>
              <a:t>Vận chuyển</a:t>
            </a:r>
          </a:p>
        </p:txBody>
      </p:sp>
      <p:sp>
        <p:nvSpPr>
          <p:cNvPr id="20" name="TextBox 20"/>
          <p:cNvSpPr txBox="1"/>
          <p:nvPr/>
        </p:nvSpPr>
        <p:spPr>
          <a:xfrm>
            <a:off x="9241726" y="8638093"/>
            <a:ext cx="5929344" cy="501651"/>
          </a:xfrm>
          <a:prstGeom prst="rect">
            <a:avLst/>
          </a:prstGeom>
        </p:spPr>
        <p:txBody>
          <a:bodyPr lIns="0" tIns="0" rIns="0" bIns="0" rtlCol="0" anchor="t">
            <a:spAutoFit/>
          </a:bodyPr>
          <a:lstStyle/>
          <a:p>
            <a:pPr marL="0" lvl="0" indent="0" algn="ctr">
              <a:lnSpc>
                <a:spcPts val="4299"/>
              </a:lnSpc>
            </a:pPr>
            <a:r>
              <a:rPr lang="en-US" sz="1999">
                <a:solidFill>
                  <a:srgbClr val="222222">
                    <a:alpha val="83922"/>
                  </a:srgbClr>
                </a:solidFill>
                <a:latin typeface="Poppins"/>
                <a:ea typeface="Poppins"/>
                <a:cs typeface="Poppins"/>
                <a:sym typeface="Poppins"/>
              </a:rPr>
              <a:t>Job_Shipment Schema</a:t>
            </a:r>
          </a:p>
        </p:txBody>
      </p:sp>
    </p:spTree>
  </p:cSld>
  <p:clrMapOvr>
    <a:masterClrMapping/>
  </p:clrMapOvr>
  <p:transition>
    <p:cover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grpSp>
        <p:nvGrpSpPr>
          <p:cNvPr id="3" name="Group 3"/>
          <p:cNvGrpSpPr/>
          <p:nvPr/>
        </p:nvGrpSpPr>
        <p:grpSpPr>
          <a:xfrm>
            <a:off x="0" y="0"/>
            <a:ext cx="18288000" cy="1028700"/>
            <a:chOff x="0" y="0"/>
            <a:chExt cx="4816593" cy="270933"/>
          </a:xfrm>
        </p:grpSpPr>
        <p:sp>
          <p:nvSpPr>
            <p:cNvPr id="4" name="Freeform 4"/>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gradFill rotWithShape="1">
              <a:gsLst>
                <a:gs pos="0">
                  <a:srgbClr val="0890DD">
                    <a:alpha val="100000"/>
                  </a:srgbClr>
                </a:gs>
                <a:gs pos="100000">
                  <a:srgbClr val="0472FD">
                    <a:alpha val="100000"/>
                  </a:srgbClr>
                </a:gs>
              </a:gsLst>
              <a:path path="circle">
                <a:fillToRect r="100000" b="100000"/>
              </a:path>
              <a:tileRect l="-100000" t="-100000"/>
            </a:gradFill>
          </p:spPr>
        </p:sp>
        <p:sp>
          <p:nvSpPr>
            <p:cNvPr id="5" name="TextBox 5"/>
            <p:cNvSpPr txBox="1"/>
            <p:nvPr/>
          </p:nvSpPr>
          <p:spPr>
            <a:xfrm>
              <a:off x="0" y="-66675"/>
              <a:ext cx="4816593" cy="337608"/>
            </a:xfrm>
            <a:prstGeom prst="rect">
              <a:avLst/>
            </a:prstGeom>
          </p:spPr>
          <p:txBody>
            <a:bodyPr lIns="50800" tIns="50800" rIns="50800" bIns="50800" rtlCol="0" anchor="ctr"/>
            <a:lstStyle/>
            <a:p>
              <a:pPr algn="ctr">
                <a:lnSpc>
                  <a:spcPts val="3359"/>
                </a:lnSpc>
              </a:pPr>
              <a:endParaRPr/>
            </a:p>
          </p:txBody>
        </p:sp>
      </p:grpSp>
      <p:sp>
        <p:nvSpPr>
          <p:cNvPr id="6" name="AutoShape 6"/>
          <p:cNvSpPr/>
          <p:nvPr/>
        </p:nvSpPr>
        <p:spPr>
          <a:xfrm>
            <a:off x="1014412" y="857397"/>
            <a:ext cx="0" cy="9258300"/>
          </a:xfrm>
          <a:prstGeom prst="line">
            <a:avLst/>
          </a:prstGeom>
          <a:ln w="28575" cap="flat">
            <a:solidFill>
              <a:srgbClr val="000000">
                <a:alpha val="7843"/>
              </a:srgbClr>
            </a:solidFill>
            <a:prstDash val="solid"/>
            <a:headEnd type="none" w="sm" len="sm"/>
            <a:tailEnd type="none" w="sm" len="sm"/>
          </a:ln>
        </p:spPr>
      </p:sp>
      <p:sp>
        <p:nvSpPr>
          <p:cNvPr id="7" name="Freeform 7"/>
          <p:cNvSpPr/>
          <p:nvPr/>
        </p:nvSpPr>
        <p:spPr>
          <a:xfrm>
            <a:off x="14161411" y="7670925"/>
            <a:ext cx="8865870" cy="8852251"/>
          </a:xfrm>
          <a:custGeom>
            <a:avLst/>
            <a:gdLst/>
            <a:ahLst/>
            <a:cxnLst/>
            <a:rect l="l" t="t" r="r" b="b"/>
            <a:pathLst>
              <a:path w="8865870" h="8852251">
                <a:moveTo>
                  <a:pt x="0" y="0"/>
                </a:moveTo>
                <a:lnTo>
                  <a:pt x="8865871" y="0"/>
                </a:lnTo>
                <a:lnTo>
                  <a:pt x="8865871" y="8852251"/>
                </a:lnTo>
                <a:lnTo>
                  <a:pt x="0" y="8852251"/>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sp>
      <p:sp>
        <p:nvSpPr>
          <p:cNvPr id="8" name="Freeform 8"/>
          <p:cNvSpPr/>
          <p:nvPr/>
        </p:nvSpPr>
        <p:spPr>
          <a:xfrm>
            <a:off x="6827921" y="2678267"/>
            <a:ext cx="10062574" cy="6364578"/>
          </a:xfrm>
          <a:custGeom>
            <a:avLst/>
            <a:gdLst/>
            <a:ahLst/>
            <a:cxnLst/>
            <a:rect l="l" t="t" r="r" b="b"/>
            <a:pathLst>
              <a:path w="10062574" h="6364578">
                <a:moveTo>
                  <a:pt x="0" y="0"/>
                </a:moveTo>
                <a:lnTo>
                  <a:pt x="10062574" y="0"/>
                </a:lnTo>
                <a:lnTo>
                  <a:pt x="10062574" y="6364578"/>
                </a:lnTo>
                <a:lnTo>
                  <a:pt x="0" y="6364578"/>
                </a:lnTo>
                <a:lnTo>
                  <a:pt x="0" y="0"/>
                </a:lnTo>
                <a:close/>
              </a:path>
            </a:pathLst>
          </a:custGeom>
          <a:blipFill>
            <a:blip r:embed="rId4"/>
            <a:stretch>
              <a:fillRect/>
            </a:stretch>
          </a:blipFill>
        </p:spPr>
      </p:sp>
      <p:sp>
        <p:nvSpPr>
          <p:cNvPr id="9" name="TextBox 9"/>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14</a:t>
            </a:r>
          </a:p>
        </p:txBody>
      </p:sp>
      <p:sp>
        <p:nvSpPr>
          <p:cNvPr id="10" name="TextBox 10"/>
          <p:cNvSpPr txBox="1"/>
          <p:nvPr/>
        </p:nvSpPr>
        <p:spPr>
          <a:xfrm>
            <a:off x="1888637" y="1400129"/>
            <a:ext cx="15201900" cy="1170821"/>
          </a:xfrm>
          <a:prstGeom prst="rect">
            <a:avLst/>
          </a:prstGeom>
        </p:spPr>
        <p:txBody>
          <a:bodyPr lIns="0" tIns="0" rIns="0" bIns="0" rtlCol="0" anchor="t">
            <a:spAutoFit/>
          </a:bodyPr>
          <a:lstStyle/>
          <a:p>
            <a:pPr algn="ctr">
              <a:lnSpc>
                <a:spcPts val="8220"/>
              </a:lnSpc>
            </a:pPr>
            <a:r>
              <a:rPr lang="en-US" sz="8220" b="1">
                <a:solidFill>
                  <a:srgbClr val="222222"/>
                </a:solidFill>
                <a:latin typeface="Poppins Bold"/>
                <a:ea typeface="Poppins Bold"/>
                <a:cs typeface="Poppins Bold"/>
                <a:sym typeface="Poppins Bold"/>
              </a:rPr>
              <a:t>QUY TRÌNH BÁN HÀNG </a:t>
            </a:r>
          </a:p>
        </p:txBody>
      </p:sp>
      <p:sp>
        <p:nvSpPr>
          <p:cNvPr id="11" name="TextBox 11"/>
          <p:cNvSpPr txBox="1"/>
          <p:nvPr/>
        </p:nvSpPr>
        <p:spPr>
          <a:xfrm>
            <a:off x="13082840" y="299322"/>
            <a:ext cx="417646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FFFFFF"/>
                </a:solidFill>
                <a:latin typeface="Poppins Bold"/>
                <a:ea typeface="Poppins Bold"/>
                <a:cs typeface="Poppins Bold"/>
                <a:sym typeface="Poppins Bold"/>
              </a:rPr>
              <a:t>Thang Long University</a:t>
            </a:r>
          </a:p>
        </p:txBody>
      </p:sp>
      <p:sp>
        <p:nvSpPr>
          <p:cNvPr id="12" name="TextBox 12"/>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13" name="TextBox 13"/>
          <p:cNvSpPr txBox="1"/>
          <p:nvPr/>
        </p:nvSpPr>
        <p:spPr>
          <a:xfrm>
            <a:off x="1792623" y="313372"/>
            <a:ext cx="6034901" cy="424815"/>
          </a:xfrm>
          <a:prstGeom prst="rect">
            <a:avLst/>
          </a:prstGeom>
        </p:spPr>
        <p:txBody>
          <a:bodyPr lIns="0" tIns="0" rIns="0" bIns="0" rtlCol="0" anchor="t">
            <a:spAutoFit/>
          </a:bodyPr>
          <a:lstStyle/>
          <a:p>
            <a:pPr algn="l">
              <a:lnSpc>
                <a:spcPts val="3359"/>
              </a:lnSpc>
              <a:spcBef>
                <a:spcPct val="0"/>
              </a:spcBef>
            </a:pPr>
            <a:r>
              <a:rPr lang="en-US" sz="2400" b="1" spc="1296">
                <a:solidFill>
                  <a:srgbClr val="222222"/>
                </a:solidFill>
                <a:latin typeface="Poppins Bold"/>
                <a:ea typeface="Poppins Bold"/>
                <a:cs typeface="Poppins Bold"/>
                <a:sym typeface="Poppins Bold"/>
              </a:rPr>
              <a:t>MÔ HÌNH HÓA CHIỀU</a:t>
            </a:r>
          </a:p>
        </p:txBody>
      </p:sp>
      <p:sp>
        <p:nvSpPr>
          <p:cNvPr id="14" name="TextBox 14"/>
          <p:cNvSpPr txBox="1"/>
          <p:nvPr/>
        </p:nvSpPr>
        <p:spPr>
          <a:xfrm>
            <a:off x="1792623" y="4683917"/>
            <a:ext cx="4232919" cy="2286603"/>
          </a:xfrm>
          <a:prstGeom prst="rect">
            <a:avLst/>
          </a:prstGeom>
        </p:spPr>
        <p:txBody>
          <a:bodyPr lIns="0" tIns="0" rIns="0" bIns="0" rtlCol="0" anchor="t">
            <a:spAutoFit/>
          </a:bodyPr>
          <a:lstStyle/>
          <a:p>
            <a:pPr algn="just">
              <a:lnSpc>
                <a:spcPts val="3641"/>
              </a:lnSpc>
            </a:pPr>
            <a:r>
              <a:rPr lang="en-US" sz="2601">
                <a:solidFill>
                  <a:srgbClr val="000000"/>
                </a:solidFill>
                <a:latin typeface="Poppins"/>
                <a:ea typeface="Poppins"/>
                <a:cs typeface="Poppins"/>
                <a:sym typeface="Poppins"/>
              </a:rPr>
              <a:t>Phân tích giá trị đơn hàng và hiệu suất bán hàng theo từng loại hàng, khách hàng, và địa điểm...</a:t>
            </a:r>
          </a:p>
        </p:txBody>
      </p:sp>
      <p:sp>
        <p:nvSpPr>
          <p:cNvPr id="15" name="TextBox 15"/>
          <p:cNvSpPr txBox="1"/>
          <p:nvPr/>
        </p:nvSpPr>
        <p:spPr>
          <a:xfrm>
            <a:off x="1792623" y="7161019"/>
            <a:ext cx="4551992" cy="50990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222222"/>
                </a:solidFill>
                <a:latin typeface="Poppins Bold"/>
                <a:ea typeface="Poppins Bold"/>
                <a:cs typeface="Poppins Bold"/>
                <a:sym typeface="Poppins Bold"/>
              </a:rPr>
              <a:t>Tiếp nhận đơn hàng</a:t>
            </a:r>
          </a:p>
        </p:txBody>
      </p:sp>
      <p:sp>
        <p:nvSpPr>
          <p:cNvPr id="16" name="TextBox 16"/>
          <p:cNvSpPr txBox="1"/>
          <p:nvPr/>
        </p:nvSpPr>
        <p:spPr>
          <a:xfrm>
            <a:off x="8894536" y="9077020"/>
            <a:ext cx="5929344" cy="501651"/>
          </a:xfrm>
          <a:prstGeom prst="rect">
            <a:avLst/>
          </a:prstGeom>
        </p:spPr>
        <p:txBody>
          <a:bodyPr lIns="0" tIns="0" rIns="0" bIns="0" rtlCol="0" anchor="t">
            <a:spAutoFit/>
          </a:bodyPr>
          <a:lstStyle/>
          <a:p>
            <a:pPr marL="0" lvl="0" indent="0" algn="ctr">
              <a:lnSpc>
                <a:spcPts val="4299"/>
              </a:lnSpc>
            </a:pPr>
            <a:r>
              <a:rPr lang="en-US" sz="1999">
                <a:solidFill>
                  <a:srgbClr val="222222">
                    <a:alpha val="83922"/>
                  </a:srgbClr>
                </a:solidFill>
                <a:latin typeface="Poppins"/>
                <a:ea typeface="Poppins"/>
                <a:cs typeface="Poppins"/>
                <a:sym typeface="Poppins"/>
              </a:rPr>
              <a:t>Job Schema</a:t>
            </a:r>
          </a:p>
        </p:txBody>
      </p:sp>
    </p:spTree>
  </p:cSld>
  <p:clrMapOvr>
    <a:masterClrMapping/>
  </p:clrMapOvr>
  <p:transition>
    <p:circl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grpSp>
        <p:nvGrpSpPr>
          <p:cNvPr id="3" name="Group 3"/>
          <p:cNvGrpSpPr/>
          <p:nvPr/>
        </p:nvGrpSpPr>
        <p:grpSpPr>
          <a:xfrm>
            <a:off x="0" y="0"/>
            <a:ext cx="18288000" cy="1028700"/>
            <a:chOff x="0" y="0"/>
            <a:chExt cx="4816593" cy="270933"/>
          </a:xfrm>
        </p:grpSpPr>
        <p:sp>
          <p:nvSpPr>
            <p:cNvPr id="4" name="Freeform 4"/>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gradFill rotWithShape="1">
              <a:gsLst>
                <a:gs pos="0">
                  <a:srgbClr val="0890DD">
                    <a:alpha val="100000"/>
                  </a:srgbClr>
                </a:gs>
                <a:gs pos="100000">
                  <a:srgbClr val="0472FD">
                    <a:alpha val="100000"/>
                  </a:srgbClr>
                </a:gs>
              </a:gsLst>
              <a:path path="circle">
                <a:fillToRect r="100000" b="100000"/>
              </a:path>
              <a:tileRect l="-100000" t="-100000"/>
            </a:gradFill>
          </p:spPr>
        </p:sp>
        <p:sp>
          <p:nvSpPr>
            <p:cNvPr id="5" name="TextBox 5"/>
            <p:cNvSpPr txBox="1"/>
            <p:nvPr/>
          </p:nvSpPr>
          <p:spPr>
            <a:xfrm>
              <a:off x="0" y="-66675"/>
              <a:ext cx="4816593" cy="337608"/>
            </a:xfrm>
            <a:prstGeom prst="rect">
              <a:avLst/>
            </a:prstGeom>
          </p:spPr>
          <p:txBody>
            <a:bodyPr lIns="50800" tIns="50800" rIns="50800" bIns="50800" rtlCol="0" anchor="ctr"/>
            <a:lstStyle/>
            <a:p>
              <a:pPr algn="ctr">
                <a:lnSpc>
                  <a:spcPts val="3359"/>
                </a:lnSpc>
              </a:pPr>
              <a:endParaRPr/>
            </a:p>
          </p:txBody>
        </p:sp>
      </p:grpSp>
      <p:sp>
        <p:nvSpPr>
          <p:cNvPr id="6" name="AutoShape 6"/>
          <p:cNvSpPr/>
          <p:nvPr/>
        </p:nvSpPr>
        <p:spPr>
          <a:xfrm>
            <a:off x="1014412" y="857397"/>
            <a:ext cx="0" cy="9258300"/>
          </a:xfrm>
          <a:prstGeom prst="line">
            <a:avLst/>
          </a:prstGeom>
          <a:ln w="28575" cap="flat">
            <a:solidFill>
              <a:srgbClr val="000000">
                <a:alpha val="7843"/>
              </a:srgbClr>
            </a:solidFill>
            <a:prstDash val="solid"/>
            <a:headEnd type="none" w="sm" len="sm"/>
            <a:tailEnd type="none" w="sm" len="sm"/>
          </a:ln>
        </p:spPr>
      </p:sp>
      <p:sp>
        <p:nvSpPr>
          <p:cNvPr id="7" name="Freeform 7"/>
          <p:cNvSpPr/>
          <p:nvPr/>
        </p:nvSpPr>
        <p:spPr>
          <a:xfrm>
            <a:off x="15887226" y="5867275"/>
            <a:ext cx="8151593" cy="8139071"/>
          </a:xfrm>
          <a:custGeom>
            <a:avLst/>
            <a:gdLst/>
            <a:ahLst/>
            <a:cxnLst/>
            <a:rect l="l" t="t" r="r" b="b"/>
            <a:pathLst>
              <a:path w="8151593" h="8139071">
                <a:moveTo>
                  <a:pt x="0" y="0"/>
                </a:moveTo>
                <a:lnTo>
                  <a:pt x="8151593" y="0"/>
                </a:lnTo>
                <a:lnTo>
                  <a:pt x="8151593" y="8139071"/>
                </a:lnTo>
                <a:lnTo>
                  <a:pt x="0" y="8139071"/>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sp>
      <p:sp>
        <p:nvSpPr>
          <p:cNvPr id="8" name="Freeform 8"/>
          <p:cNvSpPr/>
          <p:nvPr/>
        </p:nvSpPr>
        <p:spPr>
          <a:xfrm>
            <a:off x="8384206" y="2663727"/>
            <a:ext cx="8875094" cy="6594573"/>
          </a:xfrm>
          <a:custGeom>
            <a:avLst/>
            <a:gdLst/>
            <a:ahLst/>
            <a:cxnLst/>
            <a:rect l="l" t="t" r="r" b="b"/>
            <a:pathLst>
              <a:path w="8875094" h="6594573">
                <a:moveTo>
                  <a:pt x="0" y="0"/>
                </a:moveTo>
                <a:lnTo>
                  <a:pt x="8875094" y="0"/>
                </a:lnTo>
                <a:lnTo>
                  <a:pt x="8875094" y="6594573"/>
                </a:lnTo>
                <a:lnTo>
                  <a:pt x="0" y="6594573"/>
                </a:lnTo>
                <a:lnTo>
                  <a:pt x="0" y="0"/>
                </a:lnTo>
                <a:close/>
              </a:path>
            </a:pathLst>
          </a:custGeom>
          <a:blipFill>
            <a:blip r:embed="rId4"/>
            <a:stretch>
              <a:fillRect t="-8170"/>
            </a:stretch>
          </a:blipFill>
        </p:spPr>
      </p:sp>
      <p:sp>
        <p:nvSpPr>
          <p:cNvPr id="9" name="TextBox 9"/>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15</a:t>
            </a:r>
          </a:p>
        </p:txBody>
      </p:sp>
      <p:sp>
        <p:nvSpPr>
          <p:cNvPr id="10" name="TextBox 10"/>
          <p:cNvSpPr txBox="1"/>
          <p:nvPr/>
        </p:nvSpPr>
        <p:spPr>
          <a:xfrm>
            <a:off x="1888637" y="1400129"/>
            <a:ext cx="15201900" cy="1170821"/>
          </a:xfrm>
          <a:prstGeom prst="rect">
            <a:avLst/>
          </a:prstGeom>
        </p:spPr>
        <p:txBody>
          <a:bodyPr lIns="0" tIns="0" rIns="0" bIns="0" rtlCol="0" anchor="t">
            <a:spAutoFit/>
          </a:bodyPr>
          <a:lstStyle/>
          <a:p>
            <a:pPr algn="ctr">
              <a:lnSpc>
                <a:spcPts val="8220"/>
              </a:lnSpc>
            </a:pPr>
            <a:r>
              <a:rPr lang="en-US" sz="8220" b="1">
                <a:solidFill>
                  <a:srgbClr val="222222"/>
                </a:solidFill>
                <a:latin typeface="Poppins Bold"/>
                <a:ea typeface="Poppins Bold"/>
                <a:cs typeface="Poppins Bold"/>
                <a:sym typeface="Poppins Bold"/>
              </a:rPr>
              <a:t>QUY TRÌNH BÁN HÀNG </a:t>
            </a:r>
          </a:p>
        </p:txBody>
      </p:sp>
      <p:sp>
        <p:nvSpPr>
          <p:cNvPr id="11" name="TextBox 11"/>
          <p:cNvSpPr txBox="1"/>
          <p:nvPr/>
        </p:nvSpPr>
        <p:spPr>
          <a:xfrm>
            <a:off x="13082840" y="299322"/>
            <a:ext cx="417646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FFFFFF"/>
                </a:solidFill>
                <a:latin typeface="Poppins Bold"/>
                <a:ea typeface="Poppins Bold"/>
                <a:cs typeface="Poppins Bold"/>
                <a:sym typeface="Poppins Bold"/>
              </a:rPr>
              <a:t>Thang Long University</a:t>
            </a:r>
          </a:p>
        </p:txBody>
      </p:sp>
      <p:sp>
        <p:nvSpPr>
          <p:cNvPr id="12" name="TextBox 12"/>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13" name="TextBox 13"/>
          <p:cNvSpPr txBox="1"/>
          <p:nvPr/>
        </p:nvSpPr>
        <p:spPr>
          <a:xfrm>
            <a:off x="1792623" y="313372"/>
            <a:ext cx="6034901" cy="424815"/>
          </a:xfrm>
          <a:prstGeom prst="rect">
            <a:avLst/>
          </a:prstGeom>
        </p:spPr>
        <p:txBody>
          <a:bodyPr lIns="0" tIns="0" rIns="0" bIns="0" rtlCol="0" anchor="t">
            <a:spAutoFit/>
          </a:bodyPr>
          <a:lstStyle/>
          <a:p>
            <a:pPr algn="l">
              <a:lnSpc>
                <a:spcPts val="3359"/>
              </a:lnSpc>
              <a:spcBef>
                <a:spcPct val="0"/>
              </a:spcBef>
            </a:pPr>
            <a:r>
              <a:rPr lang="en-US" sz="2400" b="1" spc="1296">
                <a:solidFill>
                  <a:srgbClr val="222222"/>
                </a:solidFill>
                <a:latin typeface="Poppins Bold"/>
                <a:ea typeface="Poppins Bold"/>
                <a:cs typeface="Poppins Bold"/>
                <a:sym typeface="Poppins Bold"/>
              </a:rPr>
              <a:t>MÔ HÌNH HÓA CHIỀU</a:t>
            </a:r>
          </a:p>
        </p:txBody>
      </p:sp>
      <p:sp>
        <p:nvSpPr>
          <p:cNvPr id="14" name="TextBox 14"/>
          <p:cNvSpPr txBox="1"/>
          <p:nvPr/>
        </p:nvSpPr>
        <p:spPr>
          <a:xfrm>
            <a:off x="1932985" y="4390400"/>
            <a:ext cx="5492020" cy="2286603"/>
          </a:xfrm>
          <a:prstGeom prst="rect">
            <a:avLst/>
          </a:prstGeom>
        </p:spPr>
        <p:txBody>
          <a:bodyPr lIns="0" tIns="0" rIns="0" bIns="0" rtlCol="0" anchor="t">
            <a:spAutoFit/>
          </a:bodyPr>
          <a:lstStyle/>
          <a:p>
            <a:pPr algn="just">
              <a:lnSpc>
                <a:spcPts val="3641"/>
              </a:lnSpc>
            </a:pPr>
            <a:r>
              <a:rPr lang="en-US" sz="2601">
                <a:solidFill>
                  <a:srgbClr val="000000"/>
                </a:solidFill>
                <a:latin typeface="Poppins"/>
                <a:ea typeface="Poppins"/>
                <a:cs typeface="Poppins"/>
                <a:sym typeface="Poppins"/>
              </a:rPr>
              <a:t>Phân tích doanh thu bán hàng theo mặt hàng, đại lý, khách hàng, và thời gian tại các địa điểm.</a:t>
            </a:r>
          </a:p>
          <a:p>
            <a:pPr algn="just">
              <a:lnSpc>
                <a:spcPts val="3641"/>
              </a:lnSpc>
            </a:pPr>
            <a:endParaRPr lang="en-US" sz="2601">
              <a:solidFill>
                <a:srgbClr val="000000"/>
              </a:solidFill>
              <a:latin typeface="Poppins"/>
              <a:ea typeface="Poppins"/>
              <a:cs typeface="Poppins"/>
              <a:sym typeface="Poppins"/>
            </a:endParaRPr>
          </a:p>
        </p:txBody>
      </p:sp>
      <p:sp>
        <p:nvSpPr>
          <p:cNvPr id="15" name="TextBox 15"/>
          <p:cNvSpPr txBox="1"/>
          <p:nvPr/>
        </p:nvSpPr>
        <p:spPr>
          <a:xfrm>
            <a:off x="1932985" y="6379187"/>
            <a:ext cx="5754177" cy="50990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222222"/>
                </a:solidFill>
                <a:latin typeface="Poppins Bold"/>
                <a:ea typeface="Poppins Bold"/>
                <a:cs typeface="Poppins Bold"/>
                <a:sym typeface="Poppins Bold"/>
              </a:rPr>
              <a:t>Phát hành và quản lý hóa đơn</a:t>
            </a:r>
          </a:p>
        </p:txBody>
      </p:sp>
      <p:sp>
        <p:nvSpPr>
          <p:cNvPr id="16" name="TextBox 16"/>
          <p:cNvSpPr txBox="1"/>
          <p:nvPr/>
        </p:nvSpPr>
        <p:spPr>
          <a:xfrm>
            <a:off x="10118168" y="9058275"/>
            <a:ext cx="5929344" cy="501651"/>
          </a:xfrm>
          <a:prstGeom prst="rect">
            <a:avLst/>
          </a:prstGeom>
        </p:spPr>
        <p:txBody>
          <a:bodyPr lIns="0" tIns="0" rIns="0" bIns="0" rtlCol="0" anchor="t">
            <a:spAutoFit/>
          </a:bodyPr>
          <a:lstStyle/>
          <a:p>
            <a:pPr marL="0" lvl="0" indent="0" algn="ctr">
              <a:lnSpc>
                <a:spcPts val="4299"/>
              </a:lnSpc>
            </a:pPr>
            <a:r>
              <a:rPr lang="en-US" sz="1999">
                <a:solidFill>
                  <a:srgbClr val="222222">
                    <a:alpha val="83922"/>
                  </a:srgbClr>
                </a:solidFill>
                <a:latin typeface="Poppins"/>
                <a:ea typeface="Poppins"/>
                <a:cs typeface="Poppins"/>
                <a:sym typeface="Poppins"/>
              </a:rPr>
              <a:t>Invoice Schema</a:t>
            </a:r>
          </a:p>
        </p:txBody>
      </p:sp>
    </p:spTree>
  </p:cSld>
  <p:clrMapOvr>
    <a:masterClrMapping/>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grpSp>
        <p:nvGrpSpPr>
          <p:cNvPr id="3" name="Group 3"/>
          <p:cNvGrpSpPr/>
          <p:nvPr/>
        </p:nvGrpSpPr>
        <p:grpSpPr>
          <a:xfrm>
            <a:off x="0" y="0"/>
            <a:ext cx="18288000" cy="1028700"/>
            <a:chOff x="0" y="0"/>
            <a:chExt cx="4816593" cy="270933"/>
          </a:xfrm>
        </p:grpSpPr>
        <p:sp>
          <p:nvSpPr>
            <p:cNvPr id="4" name="Freeform 4"/>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gradFill rotWithShape="1">
              <a:gsLst>
                <a:gs pos="0">
                  <a:srgbClr val="0890DD">
                    <a:alpha val="100000"/>
                  </a:srgbClr>
                </a:gs>
                <a:gs pos="100000">
                  <a:srgbClr val="0472FD">
                    <a:alpha val="100000"/>
                  </a:srgbClr>
                </a:gs>
              </a:gsLst>
              <a:path path="circle">
                <a:fillToRect r="100000" b="100000"/>
              </a:path>
              <a:tileRect l="-100000" t="-100000"/>
            </a:gradFill>
          </p:spPr>
        </p:sp>
        <p:sp>
          <p:nvSpPr>
            <p:cNvPr id="5" name="TextBox 5"/>
            <p:cNvSpPr txBox="1"/>
            <p:nvPr/>
          </p:nvSpPr>
          <p:spPr>
            <a:xfrm>
              <a:off x="0" y="-66675"/>
              <a:ext cx="4816593" cy="337608"/>
            </a:xfrm>
            <a:prstGeom prst="rect">
              <a:avLst/>
            </a:prstGeom>
          </p:spPr>
          <p:txBody>
            <a:bodyPr lIns="50800" tIns="50800" rIns="50800" bIns="50800" rtlCol="0" anchor="ctr"/>
            <a:lstStyle/>
            <a:p>
              <a:pPr algn="ctr">
                <a:lnSpc>
                  <a:spcPts val="3359"/>
                </a:lnSpc>
              </a:pPr>
              <a:endParaRPr/>
            </a:p>
          </p:txBody>
        </p:sp>
      </p:grpSp>
      <p:sp>
        <p:nvSpPr>
          <p:cNvPr id="6" name="AutoShape 6"/>
          <p:cNvSpPr/>
          <p:nvPr/>
        </p:nvSpPr>
        <p:spPr>
          <a:xfrm>
            <a:off x="1014412" y="857397"/>
            <a:ext cx="0" cy="9258300"/>
          </a:xfrm>
          <a:prstGeom prst="line">
            <a:avLst/>
          </a:prstGeom>
          <a:ln w="28575" cap="flat">
            <a:solidFill>
              <a:srgbClr val="000000">
                <a:alpha val="7843"/>
              </a:srgbClr>
            </a:solidFill>
            <a:prstDash val="solid"/>
            <a:headEnd type="none" w="sm" len="sm"/>
            <a:tailEnd type="none" w="sm" len="sm"/>
          </a:ln>
        </p:spPr>
      </p:sp>
      <p:sp>
        <p:nvSpPr>
          <p:cNvPr id="7" name="Freeform 7"/>
          <p:cNvSpPr/>
          <p:nvPr/>
        </p:nvSpPr>
        <p:spPr>
          <a:xfrm>
            <a:off x="6287895" y="2847175"/>
            <a:ext cx="10971405" cy="5576230"/>
          </a:xfrm>
          <a:custGeom>
            <a:avLst/>
            <a:gdLst/>
            <a:ahLst/>
            <a:cxnLst/>
            <a:rect l="l" t="t" r="r" b="b"/>
            <a:pathLst>
              <a:path w="10971405" h="5576230">
                <a:moveTo>
                  <a:pt x="0" y="0"/>
                </a:moveTo>
                <a:lnTo>
                  <a:pt x="10971405" y="0"/>
                </a:lnTo>
                <a:lnTo>
                  <a:pt x="10971405" y="5576230"/>
                </a:lnTo>
                <a:lnTo>
                  <a:pt x="0" y="5576230"/>
                </a:lnTo>
                <a:lnTo>
                  <a:pt x="0" y="0"/>
                </a:lnTo>
                <a:close/>
              </a:path>
            </a:pathLst>
          </a:custGeom>
          <a:blipFill>
            <a:blip r:embed="rId2"/>
            <a:stretch>
              <a:fillRect l="-117" t="-17227"/>
            </a:stretch>
          </a:blipFill>
        </p:spPr>
      </p:sp>
      <p:sp>
        <p:nvSpPr>
          <p:cNvPr id="8" name="TextBox 8"/>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16</a:t>
            </a:r>
          </a:p>
        </p:txBody>
      </p:sp>
      <p:sp>
        <p:nvSpPr>
          <p:cNvPr id="9" name="TextBox 9"/>
          <p:cNvSpPr txBox="1"/>
          <p:nvPr/>
        </p:nvSpPr>
        <p:spPr>
          <a:xfrm>
            <a:off x="1888637" y="1400129"/>
            <a:ext cx="15201900" cy="1170821"/>
          </a:xfrm>
          <a:prstGeom prst="rect">
            <a:avLst/>
          </a:prstGeom>
        </p:spPr>
        <p:txBody>
          <a:bodyPr lIns="0" tIns="0" rIns="0" bIns="0" rtlCol="0" anchor="t">
            <a:spAutoFit/>
          </a:bodyPr>
          <a:lstStyle/>
          <a:p>
            <a:pPr algn="ctr">
              <a:lnSpc>
                <a:spcPts val="8220"/>
              </a:lnSpc>
            </a:pPr>
            <a:r>
              <a:rPr lang="en-US" sz="8220" b="1">
                <a:solidFill>
                  <a:srgbClr val="222222"/>
                </a:solidFill>
                <a:latin typeface="Poppins Bold"/>
                <a:ea typeface="Poppins Bold"/>
                <a:cs typeface="Poppins Bold"/>
                <a:sym typeface="Poppins Bold"/>
              </a:rPr>
              <a:t>QUY TRÌNH BÁN HÀNG </a:t>
            </a:r>
          </a:p>
        </p:txBody>
      </p:sp>
      <p:sp>
        <p:nvSpPr>
          <p:cNvPr id="10" name="TextBox 10"/>
          <p:cNvSpPr txBox="1"/>
          <p:nvPr/>
        </p:nvSpPr>
        <p:spPr>
          <a:xfrm>
            <a:off x="13082840" y="299322"/>
            <a:ext cx="417646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FFFFFF"/>
                </a:solidFill>
                <a:latin typeface="Poppins Bold"/>
                <a:ea typeface="Poppins Bold"/>
                <a:cs typeface="Poppins Bold"/>
                <a:sym typeface="Poppins Bold"/>
              </a:rPr>
              <a:t>Thang Long University</a:t>
            </a:r>
          </a:p>
        </p:txBody>
      </p:sp>
      <p:sp>
        <p:nvSpPr>
          <p:cNvPr id="11" name="TextBox 11"/>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12" name="TextBox 12"/>
          <p:cNvSpPr txBox="1"/>
          <p:nvPr/>
        </p:nvSpPr>
        <p:spPr>
          <a:xfrm>
            <a:off x="1792623" y="313372"/>
            <a:ext cx="6034901" cy="424815"/>
          </a:xfrm>
          <a:prstGeom prst="rect">
            <a:avLst/>
          </a:prstGeom>
        </p:spPr>
        <p:txBody>
          <a:bodyPr lIns="0" tIns="0" rIns="0" bIns="0" rtlCol="0" anchor="t">
            <a:spAutoFit/>
          </a:bodyPr>
          <a:lstStyle/>
          <a:p>
            <a:pPr algn="l">
              <a:lnSpc>
                <a:spcPts val="3359"/>
              </a:lnSpc>
              <a:spcBef>
                <a:spcPct val="0"/>
              </a:spcBef>
            </a:pPr>
            <a:r>
              <a:rPr lang="en-US" sz="2400" b="1" spc="1296">
                <a:solidFill>
                  <a:srgbClr val="222222"/>
                </a:solidFill>
                <a:latin typeface="Poppins Bold"/>
                <a:ea typeface="Poppins Bold"/>
                <a:cs typeface="Poppins Bold"/>
                <a:sym typeface="Poppins Bold"/>
              </a:rPr>
              <a:t>MÔ HÌNH HÓA CHIỀU</a:t>
            </a:r>
          </a:p>
        </p:txBody>
      </p:sp>
      <p:sp>
        <p:nvSpPr>
          <p:cNvPr id="13" name="TextBox 13"/>
          <p:cNvSpPr txBox="1"/>
          <p:nvPr/>
        </p:nvSpPr>
        <p:spPr>
          <a:xfrm>
            <a:off x="1605017" y="4566135"/>
            <a:ext cx="4093719" cy="2286603"/>
          </a:xfrm>
          <a:prstGeom prst="rect">
            <a:avLst/>
          </a:prstGeom>
        </p:spPr>
        <p:txBody>
          <a:bodyPr lIns="0" tIns="0" rIns="0" bIns="0" rtlCol="0" anchor="t">
            <a:spAutoFit/>
          </a:bodyPr>
          <a:lstStyle/>
          <a:p>
            <a:pPr algn="just">
              <a:lnSpc>
                <a:spcPts val="3641"/>
              </a:lnSpc>
            </a:pPr>
            <a:r>
              <a:rPr lang="en-US" sz="2601">
                <a:solidFill>
                  <a:srgbClr val="000000"/>
                </a:solidFill>
                <a:latin typeface="Poppins"/>
                <a:ea typeface="Poppins"/>
                <a:cs typeface="Poppins"/>
                <a:sym typeface="Poppins"/>
              </a:rPr>
              <a:t>Mục tiêu: Phân tích chi phí sản xuất theo từng loại hàng và chênh lệch giữa ngân sách dự toán và chi phí thực tế.</a:t>
            </a:r>
          </a:p>
        </p:txBody>
      </p:sp>
      <p:sp>
        <p:nvSpPr>
          <p:cNvPr id="14" name="TextBox 14"/>
          <p:cNvSpPr txBox="1"/>
          <p:nvPr/>
        </p:nvSpPr>
        <p:spPr>
          <a:xfrm>
            <a:off x="1605017" y="7043237"/>
            <a:ext cx="3552596" cy="50990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222222"/>
                </a:solidFill>
                <a:latin typeface="Poppins Bold"/>
                <a:ea typeface="Poppins Bold"/>
                <a:cs typeface="Poppins Bold"/>
                <a:sym typeface="Poppins Bold"/>
              </a:rPr>
              <a:t>Tính toán chi phí</a:t>
            </a:r>
          </a:p>
        </p:txBody>
      </p:sp>
      <p:sp>
        <p:nvSpPr>
          <p:cNvPr id="15" name="TextBox 15"/>
          <p:cNvSpPr txBox="1"/>
          <p:nvPr/>
        </p:nvSpPr>
        <p:spPr>
          <a:xfrm>
            <a:off x="8808925" y="8223380"/>
            <a:ext cx="5929344" cy="501651"/>
          </a:xfrm>
          <a:prstGeom prst="rect">
            <a:avLst/>
          </a:prstGeom>
        </p:spPr>
        <p:txBody>
          <a:bodyPr lIns="0" tIns="0" rIns="0" bIns="0" rtlCol="0" anchor="t">
            <a:spAutoFit/>
          </a:bodyPr>
          <a:lstStyle/>
          <a:p>
            <a:pPr marL="0" lvl="0" indent="0" algn="ctr">
              <a:lnSpc>
                <a:spcPts val="4299"/>
              </a:lnSpc>
            </a:pPr>
            <a:r>
              <a:rPr lang="en-US" sz="1999">
                <a:solidFill>
                  <a:srgbClr val="222222">
                    <a:alpha val="83922"/>
                  </a:srgbClr>
                </a:solidFill>
                <a:latin typeface="Poppins"/>
                <a:ea typeface="Poppins"/>
                <a:cs typeface="Poppins"/>
                <a:sym typeface="Poppins"/>
              </a:rPr>
              <a:t>Cost Financial Summary Schema</a:t>
            </a:r>
          </a:p>
        </p:txBody>
      </p:sp>
    </p:spTree>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grpSp>
        <p:nvGrpSpPr>
          <p:cNvPr id="3" name="Group 3"/>
          <p:cNvGrpSpPr/>
          <p:nvPr/>
        </p:nvGrpSpPr>
        <p:grpSpPr>
          <a:xfrm>
            <a:off x="0" y="0"/>
            <a:ext cx="18288000" cy="1028700"/>
            <a:chOff x="0" y="0"/>
            <a:chExt cx="4816593" cy="270933"/>
          </a:xfrm>
        </p:grpSpPr>
        <p:sp>
          <p:nvSpPr>
            <p:cNvPr id="4" name="Freeform 4"/>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gradFill rotWithShape="1">
              <a:gsLst>
                <a:gs pos="0">
                  <a:srgbClr val="0890DD">
                    <a:alpha val="100000"/>
                  </a:srgbClr>
                </a:gs>
                <a:gs pos="100000">
                  <a:srgbClr val="0472FD">
                    <a:alpha val="100000"/>
                  </a:srgbClr>
                </a:gs>
              </a:gsLst>
              <a:path path="circle">
                <a:fillToRect r="100000" b="100000"/>
              </a:path>
              <a:tileRect l="-100000" t="-100000"/>
            </a:gradFill>
          </p:spPr>
        </p:sp>
        <p:sp>
          <p:nvSpPr>
            <p:cNvPr id="5" name="TextBox 5"/>
            <p:cNvSpPr txBox="1"/>
            <p:nvPr/>
          </p:nvSpPr>
          <p:spPr>
            <a:xfrm>
              <a:off x="0" y="-66675"/>
              <a:ext cx="4816593" cy="337608"/>
            </a:xfrm>
            <a:prstGeom prst="rect">
              <a:avLst/>
            </a:prstGeom>
          </p:spPr>
          <p:txBody>
            <a:bodyPr lIns="50800" tIns="50800" rIns="50800" bIns="50800" rtlCol="0" anchor="ctr"/>
            <a:lstStyle/>
            <a:p>
              <a:pPr algn="ctr">
                <a:lnSpc>
                  <a:spcPts val="3359"/>
                </a:lnSpc>
              </a:pPr>
              <a:endParaRPr/>
            </a:p>
          </p:txBody>
        </p:sp>
      </p:grpSp>
      <p:sp>
        <p:nvSpPr>
          <p:cNvPr id="6" name="AutoShape 6"/>
          <p:cNvSpPr/>
          <p:nvPr/>
        </p:nvSpPr>
        <p:spPr>
          <a:xfrm>
            <a:off x="1014412" y="857397"/>
            <a:ext cx="0" cy="9258300"/>
          </a:xfrm>
          <a:prstGeom prst="line">
            <a:avLst/>
          </a:prstGeom>
          <a:ln w="28575" cap="flat">
            <a:solidFill>
              <a:srgbClr val="000000">
                <a:alpha val="7843"/>
              </a:srgbClr>
            </a:solidFill>
            <a:prstDash val="solid"/>
            <a:headEnd type="none" w="sm" len="sm"/>
            <a:tailEnd type="none" w="sm" len="sm"/>
          </a:ln>
        </p:spPr>
      </p:sp>
      <p:sp>
        <p:nvSpPr>
          <p:cNvPr id="7" name="Freeform 7"/>
          <p:cNvSpPr/>
          <p:nvPr/>
        </p:nvSpPr>
        <p:spPr>
          <a:xfrm>
            <a:off x="3513596" y="3556220"/>
            <a:ext cx="11951981" cy="4291279"/>
          </a:xfrm>
          <a:custGeom>
            <a:avLst/>
            <a:gdLst/>
            <a:ahLst/>
            <a:cxnLst/>
            <a:rect l="l" t="t" r="r" b="b"/>
            <a:pathLst>
              <a:path w="11951981" h="4291279">
                <a:moveTo>
                  <a:pt x="0" y="0"/>
                </a:moveTo>
                <a:lnTo>
                  <a:pt x="11951982" y="0"/>
                </a:lnTo>
                <a:lnTo>
                  <a:pt x="11951982" y="4291279"/>
                </a:lnTo>
                <a:lnTo>
                  <a:pt x="0" y="4291279"/>
                </a:lnTo>
                <a:lnTo>
                  <a:pt x="0" y="0"/>
                </a:lnTo>
                <a:close/>
              </a:path>
            </a:pathLst>
          </a:custGeom>
          <a:blipFill>
            <a:blip r:embed="rId2"/>
            <a:stretch>
              <a:fillRect t="-33673" b="-2251"/>
            </a:stretch>
          </a:blipFill>
        </p:spPr>
      </p:sp>
      <p:sp>
        <p:nvSpPr>
          <p:cNvPr id="8" name="TextBox 8"/>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17</a:t>
            </a:r>
          </a:p>
        </p:txBody>
      </p:sp>
      <p:sp>
        <p:nvSpPr>
          <p:cNvPr id="9" name="TextBox 9"/>
          <p:cNvSpPr txBox="1"/>
          <p:nvPr/>
        </p:nvSpPr>
        <p:spPr>
          <a:xfrm>
            <a:off x="1888637" y="1400129"/>
            <a:ext cx="15201900" cy="1170821"/>
          </a:xfrm>
          <a:prstGeom prst="rect">
            <a:avLst/>
          </a:prstGeom>
        </p:spPr>
        <p:txBody>
          <a:bodyPr lIns="0" tIns="0" rIns="0" bIns="0" rtlCol="0" anchor="t">
            <a:spAutoFit/>
          </a:bodyPr>
          <a:lstStyle/>
          <a:p>
            <a:pPr algn="ctr">
              <a:lnSpc>
                <a:spcPts val="8220"/>
              </a:lnSpc>
            </a:pPr>
            <a:r>
              <a:rPr lang="en-US" sz="8220" b="1">
                <a:solidFill>
                  <a:srgbClr val="222222"/>
                </a:solidFill>
                <a:latin typeface="Poppins Bold"/>
                <a:ea typeface="Poppins Bold"/>
                <a:cs typeface="Poppins Bold"/>
                <a:sym typeface="Poppins Bold"/>
              </a:rPr>
              <a:t>QUY TRÌNH BÁN HÀNG </a:t>
            </a:r>
          </a:p>
        </p:txBody>
      </p:sp>
      <p:sp>
        <p:nvSpPr>
          <p:cNvPr id="10" name="TextBox 10"/>
          <p:cNvSpPr txBox="1"/>
          <p:nvPr/>
        </p:nvSpPr>
        <p:spPr>
          <a:xfrm>
            <a:off x="13082840" y="299322"/>
            <a:ext cx="417646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FFFFFF"/>
                </a:solidFill>
                <a:latin typeface="Poppins Bold"/>
                <a:ea typeface="Poppins Bold"/>
                <a:cs typeface="Poppins Bold"/>
                <a:sym typeface="Poppins Bold"/>
              </a:rPr>
              <a:t>Thang Long University</a:t>
            </a:r>
          </a:p>
        </p:txBody>
      </p:sp>
      <p:sp>
        <p:nvSpPr>
          <p:cNvPr id="11" name="TextBox 11"/>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12" name="TextBox 12"/>
          <p:cNvSpPr txBox="1"/>
          <p:nvPr/>
        </p:nvSpPr>
        <p:spPr>
          <a:xfrm>
            <a:off x="1792623" y="313372"/>
            <a:ext cx="6034901" cy="424815"/>
          </a:xfrm>
          <a:prstGeom prst="rect">
            <a:avLst/>
          </a:prstGeom>
        </p:spPr>
        <p:txBody>
          <a:bodyPr lIns="0" tIns="0" rIns="0" bIns="0" rtlCol="0" anchor="t">
            <a:spAutoFit/>
          </a:bodyPr>
          <a:lstStyle/>
          <a:p>
            <a:pPr algn="l">
              <a:lnSpc>
                <a:spcPts val="3359"/>
              </a:lnSpc>
              <a:spcBef>
                <a:spcPct val="0"/>
              </a:spcBef>
            </a:pPr>
            <a:r>
              <a:rPr lang="en-US" sz="2400" b="1" spc="1296">
                <a:solidFill>
                  <a:srgbClr val="222222"/>
                </a:solidFill>
                <a:latin typeface="Poppins Bold"/>
                <a:ea typeface="Poppins Bold"/>
                <a:cs typeface="Poppins Bold"/>
                <a:sym typeface="Poppins Bold"/>
              </a:rPr>
              <a:t>MÔ HÌNH HÓA CHIỀU</a:t>
            </a:r>
          </a:p>
        </p:txBody>
      </p:sp>
      <p:sp>
        <p:nvSpPr>
          <p:cNvPr id="13" name="TextBox 13"/>
          <p:cNvSpPr txBox="1"/>
          <p:nvPr/>
        </p:nvSpPr>
        <p:spPr>
          <a:xfrm>
            <a:off x="1792623" y="8800497"/>
            <a:ext cx="15466677" cy="457803"/>
          </a:xfrm>
          <a:prstGeom prst="rect">
            <a:avLst/>
          </a:prstGeom>
        </p:spPr>
        <p:txBody>
          <a:bodyPr lIns="0" tIns="0" rIns="0" bIns="0" rtlCol="0" anchor="t">
            <a:spAutoFit/>
          </a:bodyPr>
          <a:lstStyle/>
          <a:p>
            <a:pPr algn="just">
              <a:lnSpc>
                <a:spcPts val="3641"/>
              </a:lnSpc>
            </a:pPr>
            <a:r>
              <a:rPr lang="en-US" sz="2601">
                <a:solidFill>
                  <a:srgbClr val="000000"/>
                </a:solidFill>
                <a:latin typeface="Poppins"/>
                <a:ea typeface="Poppins"/>
                <a:cs typeface="Poppins"/>
                <a:sym typeface="Poppins"/>
              </a:rPr>
              <a:t> Phân tích dữ kiệu bán hàng thực tế và ước tính của từng loại hàng tại các địa điểm.</a:t>
            </a:r>
          </a:p>
        </p:txBody>
      </p:sp>
      <p:sp>
        <p:nvSpPr>
          <p:cNvPr id="14" name="TextBox 14"/>
          <p:cNvSpPr txBox="1"/>
          <p:nvPr/>
        </p:nvSpPr>
        <p:spPr>
          <a:xfrm>
            <a:off x="1888637" y="8278065"/>
            <a:ext cx="5754177" cy="50990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222222"/>
                </a:solidFill>
                <a:latin typeface="Poppins Bold"/>
                <a:ea typeface="Poppins Bold"/>
                <a:cs typeface="Poppins Bold"/>
                <a:sym typeface="Poppins Bold"/>
              </a:rPr>
              <a:t>Báo cáo doanh thu</a:t>
            </a:r>
          </a:p>
        </p:txBody>
      </p:sp>
      <p:sp>
        <p:nvSpPr>
          <p:cNvPr id="15" name="TextBox 15"/>
          <p:cNvSpPr txBox="1"/>
          <p:nvPr/>
        </p:nvSpPr>
        <p:spPr>
          <a:xfrm>
            <a:off x="6179328" y="2978370"/>
            <a:ext cx="5929344" cy="501651"/>
          </a:xfrm>
          <a:prstGeom prst="rect">
            <a:avLst/>
          </a:prstGeom>
        </p:spPr>
        <p:txBody>
          <a:bodyPr lIns="0" tIns="0" rIns="0" bIns="0" rtlCol="0" anchor="t">
            <a:spAutoFit/>
          </a:bodyPr>
          <a:lstStyle/>
          <a:p>
            <a:pPr marL="0" lvl="0" indent="0" algn="ctr">
              <a:lnSpc>
                <a:spcPts val="4299"/>
              </a:lnSpc>
            </a:pPr>
            <a:r>
              <a:rPr lang="en-US" sz="1999">
                <a:solidFill>
                  <a:srgbClr val="222222">
                    <a:alpha val="83922"/>
                  </a:srgbClr>
                </a:solidFill>
                <a:latin typeface="Poppins"/>
                <a:ea typeface="Poppins"/>
                <a:cs typeface="Poppins"/>
                <a:sym typeface="Poppins"/>
              </a:rPr>
              <a:t>Sales Financial Summary Schema</a:t>
            </a:r>
          </a:p>
        </p:txBody>
      </p:sp>
    </p:spTree>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0"/>
            <a:ext cx="0" cy="10287000"/>
          </a:xfrm>
          <a:prstGeom prst="line">
            <a:avLst/>
          </a:prstGeom>
          <a:ln w="28575" cap="flat">
            <a:solidFill>
              <a:srgbClr val="000000">
                <a:alpha val="7843"/>
              </a:srgbClr>
            </a:solidFill>
            <a:prstDash val="solid"/>
            <a:headEnd type="none" w="sm" len="sm"/>
            <a:tailEnd type="none" w="sm" len="sm"/>
          </a:ln>
        </p:spPr>
      </p:sp>
      <p:grpSp>
        <p:nvGrpSpPr>
          <p:cNvPr id="3" name="Group 3"/>
          <p:cNvGrpSpPr/>
          <p:nvPr/>
        </p:nvGrpSpPr>
        <p:grpSpPr>
          <a:xfrm>
            <a:off x="10175552" y="0"/>
            <a:ext cx="8420016" cy="1042988"/>
            <a:chOff x="0" y="0"/>
            <a:chExt cx="2217617" cy="274696"/>
          </a:xfrm>
        </p:grpSpPr>
        <p:sp>
          <p:nvSpPr>
            <p:cNvPr id="4" name="Freeform 4"/>
            <p:cNvSpPr/>
            <p:nvPr/>
          </p:nvSpPr>
          <p:spPr>
            <a:xfrm>
              <a:off x="0" y="0"/>
              <a:ext cx="2217617" cy="274696"/>
            </a:xfrm>
            <a:custGeom>
              <a:avLst/>
              <a:gdLst/>
              <a:ahLst/>
              <a:cxnLst/>
              <a:rect l="l" t="t" r="r" b="b"/>
              <a:pathLst>
                <a:path w="2217617" h="274696">
                  <a:moveTo>
                    <a:pt x="0" y="0"/>
                  </a:moveTo>
                  <a:lnTo>
                    <a:pt x="2217617" y="0"/>
                  </a:lnTo>
                  <a:lnTo>
                    <a:pt x="2217617" y="274696"/>
                  </a:lnTo>
                  <a:lnTo>
                    <a:pt x="0" y="274696"/>
                  </a:lnTo>
                  <a:close/>
                </a:path>
              </a:pathLst>
            </a:custGeom>
            <a:solidFill>
              <a:srgbClr val="FFFFFF"/>
            </a:solidFill>
            <a:ln cap="sq">
              <a:noFill/>
              <a:prstDash val="solid"/>
              <a:miter/>
            </a:ln>
          </p:spPr>
        </p:sp>
        <p:sp>
          <p:nvSpPr>
            <p:cNvPr id="5" name="TextBox 5"/>
            <p:cNvSpPr txBox="1"/>
            <p:nvPr/>
          </p:nvSpPr>
          <p:spPr>
            <a:xfrm>
              <a:off x="0" y="-66675"/>
              <a:ext cx="2217617" cy="341371"/>
            </a:xfrm>
            <a:prstGeom prst="rect">
              <a:avLst/>
            </a:prstGeom>
          </p:spPr>
          <p:txBody>
            <a:bodyPr lIns="50800" tIns="50800" rIns="50800" bIns="50800" rtlCol="0" anchor="ctr"/>
            <a:lstStyle/>
            <a:p>
              <a:pPr algn="ctr">
                <a:lnSpc>
                  <a:spcPts val="3359"/>
                </a:lnSpc>
              </a:pPr>
              <a:endParaRPr/>
            </a:p>
          </p:txBody>
        </p:sp>
      </p:grpSp>
      <p:sp>
        <p:nvSpPr>
          <p:cNvPr id="6" name="AutoShape 6"/>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sp>
        <p:nvSpPr>
          <p:cNvPr id="7" name="Freeform 7"/>
          <p:cNvSpPr/>
          <p:nvPr/>
        </p:nvSpPr>
        <p:spPr>
          <a:xfrm>
            <a:off x="18288000" y="2476868"/>
            <a:ext cx="6627565" cy="6567315"/>
          </a:xfrm>
          <a:custGeom>
            <a:avLst/>
            <a:gdLst/>
            <a:ahLst/>
            <a:cxnLst/>
            <a:rect l="l" t="t" r="r" b="b"/>
            <a:pathLst>
              <a:path w="6627565" h="6567315">
                <a:moveTo>
                  <a:pt x="0" y="0"/>
                </a:moveTo>
                <a:lnTo>
                  <a:pt x="6627565" y="0"/>
                </a:lnTo>
                <a:lnTo>
                  <a:pt x="6627565" y="6567315"/>
                </a:lnTo>
                <a:lnTo>
                  <a:pt x="0" y="6567315"/>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sp>
      <p:sp>
        <p:nvSpPr>
          <p:cNvPr id="8" name="Freeform 8"/>
          <p:cNvSpPr/>
          <p:nvPr/>
        </p:nvSpPr>
        <p:spPr>
          <a:xfrm>
            <a:off x="3660060" y="3000743"/>
            <a:ext cx="10967880" cy="3533537"/>
          </a:xfrm>
          <a:custGeom>
            <a:avLst/>
            <a:gdLst/>
            <a:ahLst/>
            <a:cxnLst/>
            <a:rect l="l" t="t" r="r" b="b"/>
            <a:pathLst>
              <a:path w="10967880" h="3533537">
                <a:moveTo>
                  <a:pt x="0" y="0"/>
                </a:moveTo>
                <a:lnTo>
                  <a:pt x="10967880" y="0"/>
                </a:lnTo>
                <a:lnTo>
                  <a:pt x="10967880" y="3533537"/>
                </a:lnTo>
                <a:lnTo>
                  <a:pt x="0" y="3533537"/>
                </a:lnTo>
                <a:lnTo>
                  <a:pt x="0" y="0"/>
                </a:lnTo>
                <a:close/>
              </a:path>
            </a:pathLst>
          </a:custGeom>
          <a:blipFill>
            <a:blip r:embed="rId4"/>
            <a:stretch>
              <a:fillRect t="-42681" b="-19499"/>
            </a:stretch>
          </a:blipFill>
        </p:spPr>
      </p:sp>
      <p:sp>
        <p:nvSpPr>
          <p:cNvPr id="9" name="TextBox 9"/>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18</a:t>
            </a:r>
          </a:p>
        </p:txBody>
      </p:sp>
      <p:sp>
        <p:nvSpPr>
          <p:cNvPr id="10" name="TextBox 10"/>
          <p:cNvSpPr txBox="1"/>
          <p:nvPr/>
        </p:nvSpPr>
        <p:spPr>
          <a:xfrm>
            <a:off x="1500169" y="276603"/>
            <a:ext cx="6284683" cy="424815"/>
          </a:xfrm>
          <a:prstGeom prst="rect">
            <a:avLst/>
          </a:prstGeom>
        </p:spPr>
        <p:txBody>
          <a:bodyPr lIns="0" tIns="0" rIns="0" bIns="0" rtlCol="0" anchor="t">
            <a:spAutoFit/>
          </a:bodyPr>
          <a:lstStyle/>
          <a:p>
            <a:pPr algn="l">
              <a:lnSpc>
                <a:spcPts val="3359"/>
              </a:lnSpc>
              <a:spcBef>
                <a:spcPct val="0"/>
              </a:spcBef>
            </a:pPr>
            <a:r>
              <a:rPr lang="en-US" sz="2400" b="1" spc="1296">
                <a:solidFill>
                  <a:srgbClr val="222222"/>
                </a:solidFill>
                <a:latin typeface="Poppins Bold"/>
                <a:ea typeface="Poppins Bold"/>
                <a:cs typeface="Poppins Bold"/>
                <a:sym typeface="Poppins Bold"/>
              </a:rPr>
              <a:t>ETL &amp; DEMO</a:t>
            </a:r>
          </a:p>
        </p:txBody>
      </p:sp>
      <p:sp>
        <p:nvSpPr>
          <p:cNvPr id="11" name="TextBox 11"/>
          <p:cNvSpPr txBox="1"/>
          <p:nvPr/>
        </p:nvSpPr>
        <p:spPr>
          <a:xfrm>
            <a:off x="13082840" y="299322"/>
            <a:ext cx="417646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222222"/>
                </a:solidFill>
                <a:latin typeface="Poppins Bold"/>
                <a:ea typeface="Poppins Bold"/>
                <a:cs typeface="Poppins Bold"/>
                <a:sym typeface="Poppins Bold"/>
              </a:rPr>
              <a:t>Thang Long University</a:t>
            </a:r>
          </a:p>
        </p:txBody>
      </p:sp>
      <p:sp>
        <p:nvSpPr>
          <p:cNvPr id="12" name="TextBox 12"/>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13" name="TextBox 13"/>
          <p:cNvSpPr txBox="1"/>
          <p:nvPr/>
        </p:nvSpPr>
        <p:spPr>
          <a:xfrm>
            <a:off x="1543050" y="1306047"/>
            <a:ext cx="15201900" cy="1170821"/>
          </a:xfrm>
          <a:prstGeom prst="rect">
            <a:avLst/>
          </a:prstGeom>
        </p:spPr>
        <p:txBody>
          <a:bodyPr lIns="0" tIns="0" rIns="0" bIns="0" rtlCol="0" anchor="t">
            <a:spAutoFit/>
          </a:bodyPr>
          <a:lstStyle/>
          <a:p>
            <a:pPr algn="ctr">
              <a:lnSpc>
                <a:spcPts val="8220"/>
              </a:lnSpc>
            </a:pPr>
            <a:r>
              <a:rPr lang="en-US" sz="8220" b="1">
                <a:solidFill>
                  <a:srgbClr val="222222"/>
                </a:solidFill>
                <a:latin typeface="Poppins Bold"/>
                <a:ea typeface="Poppins Bold"/>
                <a:cs typeface="Poppins Bold"/>
                <a:sym typeface="Poppins Bold"/>
              </a:rPr>
              <a:t>QUY TRÌNH ETL </a:t>
            </a:r>
          </a:p>
        </p:txBody>
      </p:sp>
      <p:sp>
        <p:nvSpPr>
          <p:cNvPr id="14" name="TextBox 14"/>
          <p:cNvSpPr txBox="1"/>
          <p:nvPr/>
        </p:nvSpPr>
        <p:spPr>
          <a:xfrm>
            <a:off x="1321432" y="7086943"/>
            <a:ext cx="15937868" cy="2171357"/>
          </a:xfrm>
          <a:prstGeom prst="rect">
            <a:avLst/>
          </a:prstGeom>
        </p:spPr>
        <p:txBody>
          <a:bodyPr lIns="0" tIns="0" rIns="0" bIns="0" rtlCol="0" anchor="t">
            <a:spAutoFit/>
          </a:bodyPr>
          <a:lstStyle/>
          <a:p>
            <a:pPr algn="just">
              <a:lnSpc>
                <a:spcPts val="4438"/>
              </a:lnSpc>
            </a:pPr>
            <a:r>
              <a:rPr lang="en-US" sz="2610" b="1">
                <a:solidFill>
                  <a:srgbClr val="222222">
                    <a:alpha val="83922"/>
                  </a:srgbClr>
                </a:solidFill>
                <a:latin typeface="Poppins Bold"/>
                <a:ea typeface="Poppins Bold"/>
                <a:cs typeface="Poppins Bold"/>
                <a:sym typeface="Poppins Bold"/>
              </a:rPr>
              <a:t>Extrac</a:t>
            </a:r>
            <a:r>
              <a:rPr lang="en-US" sz="2610">
                <a:solidFill>
                  <a:srgbClr val="222222">
                    <a:alpha val="83922"/>
                  </a:srgbClr>
                </a:solidFill>
                <a:latin typeface="Poppins"/>
                <a:ea typeface="Poppins"/>
                <a:cs typeface="Poppins"/>
                <a:sym typeface="Poppins"/>
              </a:rPr>
              <a:t>t: Thu thập dữ liệu từ các nguồn khác nhau như cơ sở dữ liệu, API, hoặc web.</a:t>
            </a:r>
          </a:p>
          <a:p>
            <a:pPr algn="just">
              <a:lnSpc>
                <a:spcPts val="4438"/>
              </a:lnSpc>
            </a:pPr>
            <a:r>
              <a:rPr lang="en-US" sz="2610" b="1">
                <a:solidFill>
                  <a:srgbClr val="222222">
                    <a:alpha val="83922"/>
                  </a:srgbClr>
                </a:solidFill>
                <a:latin typeface="Poppins Bold"/>
                <a:ea typeface="Poppins Bold"/>
                <a:cs typeface="Poppins Bold"/>
                <a:sym typeface="Poppins Bold"/>
              </a:rPr>
              <a:t>Transform</a:t>
            </a:r>
            <a:r>
              <a:rPr lang="en-US" sz="2610">
                <a:solidFill>
                  <a:srgbClr val="222222">
                    <a:alpha val="83922"/>
                  </a:srgbClr>
                </a:solidFill>
                <a:latin typeface="Poppins"/>
                <a:ea typeface="Poppins"/>
                <a:cs typeface="Poppins"/>
                <a:sym typeface="Poppins"/>
              </a:rPr>
              <a:t>: Làm sạch, chuẩn hóa và xử lý dữ liệu để phù hợp cho việc phân tích và mô hình hóa.</a:t>
            </a:r>
          </a:p>
          <a:p>
            <a:pPr marL="0" lvl="0" indent="0" algn="just">
              <a:lnSpc>
                <a:spcPts val="4249"/>
              </a:lnSpc>
            </a:pPr>
            <a:r>
              <a:rPr lang="en-US" sz="2499" b="1">
                <a:solidFill>
                  <a:srgbClr val="222222">
                    <a:alpha val="83922"/>
                  </a:srgbClr>
                </a:solidFill>
                <a:latin typeface="Poppins Bold"/>
                <a:ea typeface="Poppins Bold"/>
                <a:cs typeface="Poppins Bold"/>
                <a:sym typeface="Poppins Bold"/>
              </a:rPr>
              <a:t>Load</a:t>
            </a:r>
            <a:r>
              <a:rPr lang="en-US" sz="2499">
                <a:solidFill>
                  <a:srgbClr val="222222">
                    <a:alpha val="83922"/>
                  </a:srgbClr>
                </a:solidFill>
                <a:latin typeface="Poppins"/>
                <a:ea typeface="Poppins"/>
                <a:cs typeface="Poppins"/>
                <a:sym typeface="Poppins"/>
              </a:rPr>
              <a:t>: Tải dữ liệu đã xử lý vào hệ thống lưu trữ, hoặc định dạng tệp phù hợp, đảm bảo tính toàn vẹn và an ninh dữ liệu.</a:t>
            </a:r>
          </a:p>
        </p:txBody>
      </p:sp>
    </p:spTree>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5500"/>
            <a:ext cx="7822142" cy="1406282"/>
            <a:chOff x="0" y="0"/>
            <a:chExt cx="2060153" cy="370379"/>
          </a:xfrm>
        </p:grpSpPr>
        <p:sp>
          <p:nvSpPr>
            <p:cNvPr id="3" name="Freeform 3"/>
            <p:cNvSpPr/>
            <p:nvPr/>
          </p:nvSpPr>
          <p:spPr>
            <a:xfrm>
              <a:off x="0" y="0"/>
              <a:ext cx="2060153" cy="370379"/>
            </a:xfrm>
            <a:custGeom>
              <a:avLst/>
              <a:gdLst/>
              <a:ahLst/>
              <a:cxnLst/>
              <a:rect l="l" t="t" r="r" b="b"/>
              <a:pathLst>
                <a:path w="2060153" h="370379">
                  <a:moveTo>
                    <a:pt x="50477" y="0"/>
                  </a:moveTo>
                  <a:lnTo>
                    <a:pt x="2009676" y="0"/>
                  </a:lnTo>
                  <a:cubicBezTo>
                    <a:pt x="2023063" y="0"/>
                    <a:pt x="2035902" y="5318"/>
                    <a:pt x="2045368" y="14784"/>
                  </a:cubicBezTo>
                  <a:cubicBezTo>
                    <a:pt x="2054835" y="24251"/>
                    <a:pt x="2060153" y="37090"/>
                    <a:pt x="2060153" y="50477"/>
                  </a:cubicBezTo>
                  <a:lnTo>
                    <a:pt x="2060153" y="319902"/>
                  </a:lnTo>
                  <a:cubicBezTo>
                    <a:pt x="2060153" y="347779"/>
                    <a:pt x="2037554" y="370379"/>
                    <a:pt x="2009676" y="370379"/>
                  </a:cubicBezTo>
                  <a:lnTo>
                    <a:pt x="50477" y="370379"/>
                  </a:lnTo>
                  <a:cubicBezTo>
                    <a:pt x="37090" y="370379"/>
                    <a:pt x="24251" y="365061"/>
                    <a:pt x="14784" y="355594"/>
                  </a:cubicBezTo>
                  <a:cubicBezTo>
                    <a:pt x="5318" y="346128"/>
                    <a:pt x="0" y="333289"/>
                    <a:pt x="0" y="319902"/>
                  </a:cubicBezTo>
                  <a:lnTo>
                    <a:pt x="0" y="50477"/>
                  </a:lnTo>
                  <a:cubicBezTo>
                    <a:pt x="0" y="37090"/>
                    <a:pt x="5318" y="24251"/>
                    <a:pt x="14784" y="14784"/>
                  </a:cubicBezTo>
                  <a:cubicBezTo>
                    <a:pt x="24251" y="5318"/>
                    <a:pt x="37090" y="0"/>
                    <a:pt x="50477" y="0"/>
                  </a:cubicBezTo>
                  <a:close/>
                </a:path>
              </a:pathLst>
            </a:custGeom>
            <a:solidFill>
              <a:srgbClr val="0472FD"/>
            </a:solidFill>
          </p:spPr>
        </p:sp>
        <p:sp>
          <p:nvSpPr>
            <p:cNvPr id="4" name="TextBox 4"/>
            <p:cNvSpPr txBox="1"/>
            <p:nvPr/>
          </p:nvSpPr>
          <p:spPr>
            <a:xfrm>
              <a:off x="0" y="-38100"/>
              <a:ext cx="2060153" cy="40847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77993" y="2641332"/>
            <a:ext cx="3086100" cy="2886426"/>
            <a:chOff x="0" y="0"/>
            <a:chExt cx="812800" cy="760211"/>
          </a:xfrm>
        </p:grpSpPr>
        <p:sp>
          <p:nvSpPr>
            <p:cNvPr id="6" name="Freeform 6"/>
            <p:cNvSpPr/>
            <p:nvPr/>
          </p:nvSpPr>
          <p:spPr>
            <a:xfrm>
              <a:off x="0" y="0"/>
              <a:ext cx="812800" cy="760211"/>
            </a:xfrm>
            <a:custGeom>
              <a:avLst/>
              <a:gdLst/>
              <a:ahLst/>
              <a:cxnLst/>
              <a:rect l="l" t="t" r="r" b="b"/>
              <a:pathLst>
                <a:path w="812800" h="760211">
                  <a:moveTo>
                    <a:pt x="0" y="0"/>
                  </a:moveTo>
                  <a:lnTo>
                    <a:pt x="812800" y="0"/>
                  </a:lnTo>
                  <a:lnTo>
                    <a:pt x="812800" y="760211"/>
                  </a:lnTo>
                  <a:lnTo>
                    <a:pt x="0" y="760211"/>
                  </a:lnTo>
                  <a:close/>
                </a:path>
              </a:pathLst>
            </a:custGeom>
            <a:solidFill>
              <a:srgbClr val="F5F5F5"/>
            </a:solidFill>
          </p:spPr>
        </p:sp>
        <p:sp>
          <p:nvSpPr>
            <p:cNvPr id="7" name="TextBox 7"/>
            <p:cNvSpPr txBox="1"/>
            <p:nvPr/>
          </p:nvSpPr>
          <p:spPr>
            <a:xfrm>
              <a:off x="0" y="-38100"/>
              <a:ext cx="812800" cy="79831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512026" y="2641332"/>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5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173768" y="5973767"/>
            <a:ext cx="3387599" cy="338759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5F5"/>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113438" y="5100017"/>
            <a:ext cx="3377013" cy="770532"/>
            <a:chOff x="-10060" y="-51200"/>
            <a:chExt cx="889419" cy="202939"/>
          </a:xfrm>
        </p:grpSpPr>
        <p:sp>
          <p:nvSpPr>
            <p:cNvPr id="15" name="Freeform 15"/>
            <p:cNvSpPr/>
            <p:nvPr/>
          </p:nvSpPr>
          <p:spPr>
            <a:xfrm>
              <a:off x="0" y="0"/>
              <a:ext cx="879359" cy="117214"/>
            </a:xfrm>
            <a:custGeom>
              <a:avLst/>
              <a:gdLst/>
              <a:ahLst/>
              <a:cxnLst/>
              <a:rect l="l" t="t" r="r" b="b"/>
              <a:pathLst>
                <a:path w="879359" h="117214">
                  <a:moveTo>
                    <a:pt x="58607" y="0"/>
                  </a:moveTo>
                  <a:lnTo>
                    <a:pt x="820752" y="0"/>
                  </a:lnTo>
                  <a:cubicBezTo>
                    <a:pt x="836296" y="0"/>
                    <a:pt x="851202" y="6175"/>
                    <a:pt x="862193" y="17166"/>
                  </a:cubicBezTo>
                  <a:cubicBezTo>
                    <a:pt x="873184" y="28156"/>
                    <a:pt x="879359" y="43063"/>
                    <a:pt x="879359" y="58607"/>
                  </a:cubicBezTo>
                  <a:lnTo>
                    <a:pt x="879359" y="58607"/>
                  </a:lnTo>
                  <a:cubicBezTo>
                    <a:pt x="879359" y="90975"/>
                    <a:pt x="853120" y="117214"/>
                    <a:pt x="820752" y="117214"/>
                  </a:cubicBezTo>
                  <a:lnTo>
                    <a:pt x="58607" y="117214"/>
                  </a:lnTo>
                  <a:cubicBezTo>
                    <a:pt x="26239" y="117214"/>
                    <a:pt x="0" y="90975"/>
                    <a:pt x="0" y="58607"/>
                  </a:cubicBezTo>
                  <a:lnTo>
                    <a:pt x="0" y="58607"/>
                  </a:lnTo>
                  <a:cubicBezTo>
                    <a:pt x="0" y="26239"/>
                    <a:pt x="26239" y="0"/>
                    <a:pt x="58607" y="0"/>
                  </a:cubicBezTo>
                  <a:close/>
                </a:path>
              </a:pathLst>
            </a:custGeom>
            <a:solidFill>
              <a:srgbClr val="0472FD"/>
            </a:solidFill>
          </p:spPr>
        </p:sp>
        <p:sp>
          <p:nvSpPr>
            <p:cNvPr id="16" name="TextBox 16"/>
            <p:cNvSpPr txBox="1"/>
            <p:nvPr/>
          </p:nvSpPr>
          <p:spPr>
            <a:xfrm>
              <a:off x="-10060" y="-51200"/>
              <a:ext cx="879359" cy="202939"/>
            </a:xfrm>
            <a:prstGeom prst="rect">
              <a:avLst/>
            </a:prstGeom>
          </p:spPr>
          <p:txBody>
            <a:bodyPr lIns="50800" tIns="50800" rIns="50800" bIns="50800" rtlCol="0" anchor="ctr"/>
            <a:lstStyle/>
            <a:p>
              <a:pPr algn="ctr">
                <a:lnSpc>
                  <a:spcPts val="2659"/>
                </a:lnSpc>
              </a:pPr>
              <a:r>
                <a:rPr lang="en-US" sz="1899" dirty="0">
                  <a:solidFill>
                    <a:srgbClr val="FFFFFF"/>
                  </a:solidFill>
                  <a:latin typeface="Agrandir"/>
                  <a:ea typeface="Agrandir"/>
                  <a:cs typeface="Agrandir"/>
                  <a:sym typeface="Agrandir"/>
                </a:rPr>
                <a:t>a41798 Đỗ Quỳnh Thi</a:t>
              </a:r>
            </a:p>
          </p:txBody>
        </p:sp>
      </p:grpSp>
      <p:grpSp>
        <p:nvGrpSpPr>
          <p:cNvPr id="17" name="Group 17"/>
          <p:cNvGrpSpPr/>
          <p:nvPr/>
        </p:nvGrpSpPr>
        <p:grpSpPr>
          <a:xfrm>
            <a:off x="5512026" y="5933782"/>
            <a:ext cx="3086100" cy="3324518"/>
            <a:chOff x="0" y="0"/>
            <a:chExt cx="812800" cy="875593"/>
          </a:xfrm>
        </p:grpSpPr>
        <p:sp>
          <p:nvSpPr>
            <p:cNvPr id="18" name="Freeform 18"/>
            <p:cNvSpPr/>
            <p:nvPr/>
          </p:nvSpPr>
          <p:spPr>
            <a:xfrm>
              <a:off x="0" y="0"/>
              <a:ext cx="812800" cy="875593"/>
            </a:xfrm>
            <a:custGeom>
              <a:avLst/>
              <a:gdLst/>
              <a:ahLst/>
              <a:cxnLst/>
              <a:rect l="l" t="t" r="r" b="b"/>
              <a:pathLst>
                <a:path w="812800" h="875593">
                  <a:moveTo>
                    <a:pt x="0" y="0"/>
                  </a:moveTo>
                  <a:lnTo>
                    <a:pt x="812800" y="0"/>
                  </a:lnTo>
                  <a:lnTo>
                    <a:pt x="812800" y="875593"/>
                  </a:lnTo>
                  <a:lnTo>
                    <a:pt x="0" y="875593"/>
                  </a:lnTo>
                  <a:close/>
                </a:path>
              </a:pathLst>
            </a:custGeom>
            <a:solidFill>
              <a:srgbClr val="F5F5F5"/>
            </a:solidFill>
          </p:spPr>
        </p:sp>
        <p:sp>
          <p:nvSpPr>
            <p:cNvPr id="19" name="TextBox 19"/>
            <p:cNvSpPr txBox="1"/>
            <p:nvPr/>
          </p:nvSpPr>
          <p:spPr>
            <a:xfrm>
              <a:off x="0" y="-38100"/>
              <a:ext cx="812800" cy="913693"/>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151635" y="8548490"/>
            <a:ext cx="3368371" cy="770532"/>
            <a:chOff x="0" y="-55619"/>
            <a:chExt cx="887143" cy="202939"/>
          </a:xfrm>
        </p:grpSpPr>
        <p:sp>
          <p:nvSpPr>
            <p:cNvPr id="21" name="Freeform 21"/>
            <p:cNvSpPr/>
            <p:nvPr/>
          </p:nvSpPr>
          <p:spPr>
            <a:xfrm>
              <a:off x="0" y="0"/>
              <a:ext cx="879359" cy="117214"/>
            </a:xfrm>
            <a:custGeom>
              <a:avLst/>
              <a:gdLst/>
              <a:ahLst/>
              <a:cxnLst/>
              <a:rect l="l" t="t" r="r" b="b"/>
              <a:pathLst>
                <a:path w="879359" h="117214">
                  <a:moveTo>
                    <a:pt x="58607" y="0"/>
                  </a:moveTo>
                  <a:lnTo>
                    <a:pt x="820752" y="0"/>
                  </a:lnTo>
                  <a:cubicBezTo>
                    <a:pt x="836296" y="0"/>
                    <a:pt x="851202" y="6175"/>
                    <a:pt x="862193" y="17166"/>
                  </a:cubicBezTo>
                  <a:cubicBezTo>
                    <a:pt x="873184" y="28156"/>
                    <a:pt x="879359" y="43063"/>
                    <a:pt x="879359" y="58607"/>
                  </a:cubicBezTo>
                  <a:lnTo>
                    <a:pt x="879359" y="58607"/>
                  </a:lnTo>
                  <a:cubicBezTo>
                    <a:pt x="879359" y="90975"/>
                    <a:pt x="853120" y="117214"/>
                    <a:pt x="820752" y="117214"/>
                  </a:cubicBezTo>
                  <a:lnTo>
                    <a:pt x="58607" y="117214"/>
                  </a:lnTo>
                  <a:cubicBezTo>
                    <a:pt x="26239" y="117214"/>
                    <a:pt x="0" y="90975"/>
                    <a:pt x="0" y="58607"/>
                  </a:cubicBezTo>
                  <a:lnTo>
                    <a:pt x="0" y="58607"/>
                  </a:lnTo>
                  <a:cubicBezTo>
                    <a:pt x="0" y="26239"/>
                    <a:pt x="26239" y="0"/>
                    <a:pt x="58607" y="0"/>
                  </a:cubicBezTo>
                  <a:close/>
                </a:path>
              </a:pathLst>
            </a:custGeom>
            <a:solidFill>
              <a:srgbClr val="0472FD"/>
            </a:solidFill>
          </p:spPr>
        </p:sp>
        <p:sp>
          <p:nvSpPr>
            <p:cNvPr id="22" name="TextBox 22"/>
            <p:cNvSpPr txBox="1"/>
            <p:nvPr/>
          </p:nvSpPr>
          <p:spPr>
            <a:xfrm>
              <a:off x="7784" y="-55619"/>
              <a:ext cx="879359" cy="202939"/>
            </a:xfrm>
            <a:prstGeom prst="rect">
              <a:avLst/>
            </a:prstGeom>
          </p:spPr>
          <p:txBody>
            <a:bodyPr lIns="50800" tIns="50800" rIns="50800" bIns="50800" rtlCol="0" anchor="ctr"/>
            <a:lstStyle/>
            <a:p>
              <a:pPr algn="ctr">
                <a:lnSpc>
                  <a:spcPts val="2659"/>
                </a:lnSpc>
              </a:pPr>
              <a:r>
                <a:rPr lang="en-US" sz="1899" dirty="0">
                  <a:solidFill>
                    <a:srgbClr val="FFFFFF"/>
                  </a:solidFill>
                  <a:latin typeface="Agrandir"/>
                  <a:ea typeface="Agrandir"/>
                  <a:cs typeface="Agrandir"/>
                  <a:sym typeface="Agrandir"/>
                </a:rPr>
                <a:t>a41674 </a:t>
              </a:r>
              <a:r>
                <a:rPr lang="en-US" sz="1899" dirty="0" err="1">
                  <a:solidFill>
                    <a:srgbClr val="FFFFFF"/>
                  </a:solidFill>
                  <a:latin typeface="Agrandir"/>
                  <a:ea typeface="Agrandir"/>
                  <a:cs typeface="Agrandir"/>
                  <a:sym typeface="Agrandir"/>
                </a:rPr>
                <a:t>Nguyễn</a:t>
              </a:r>
              <a:r>
                <a:rPr lang="en-US" sz="1899" dirty="0">
                  <a:solidFill>
                    <a:srgbClr val="FFFFFF"/>
                  </a:solidFill>
                  <a:latin typeface="Agrandir"/>
                  <a:ea typeface="Agrandir"/>
                  <a:cs typeface="Agrandir"/>
                  <a:sym typeface="Agrandir"/>
                </a:rPr>
                <a:t> </a:t>
              </a:r>
              <a:r>
                <a:rPr lang="en-US" sz="1899" dirty="0" err="1">
                  <a:solidFill>
                    <a:srgbClr val="FFFFFF"/>
                  </a:solidFill>
                  <a:latin typeface="Agrandir"/>
                  <a:ea typeface="Agrandir"/>
                  <a:cs typeface="Agrandir"/>
                  <a:sym typeface="Agrandir"/>
                </a:rPr>
                <a:t>Thiện</a:t>
              </a:r>
              <a:r>
                <a:rPr lang="en-US" sz="1899" dirty="0">
                  <a:solidFill>
                    <a:srgbClr val="FFFFFF"/>
                  </a:solidFill>
                  <a:latin typeface="Agrandir"/>
                  <a:ea typeface="Agrandir"/>
                  <a:cs typeface="Agrandir"/>
                  <a:sym typeface="Agrandir"/>
                </a:rPr>
                <a:t> </a:t>
              </a:r>
              <a:r>
                <a:rPr lang="en-US" sz="1899" dirty="0" err="1">
                  <a:solidFill>
                    <a:srgbClr val="FFFFFF"/>
                  </a:solidFill>
                  <a:latin typeface="Agrandir"/>
                  <a:ea typeface="Agrandir"/>
                  <a:cs typeface="Agrandir"/>
                  <a:sym typeface="Agrandir"/>
                </a:rPr>
                <a:t>Đức</a:t>
              </a:r>
              <a:endParaRPr lang="en-US" sz="1899" dirty="0">
                <a:solidFill>
                  <a:srgbClr val="FFFFFF"/>
                </a:solidFill>
                <a:latin typeface="Agrandir"/>
                <a:ea typeface="Agrandir"/>
                <a:cs typeface="Agrandir"/>
                <a:sym typeface="Agrandir"/>
              </a:endParaRPr>
            </a:p>
          </p:txBody>
        </p:sp>
      </p:grpSp>
      <p:grpSp>
        <p:nvGrpSpPr>
          <p:cNvPr id="23" name="Group 23"/>
          <p:cNvGrpSpPr/>
          <p:nvPr/>
        </p:nvGrpSpPr>
        <p:grpSpPr>
          <a:xfrm>
            <a:off x="5512026" y="5116347"/>
            <a:ext cx="3367737" cy="770532"/>
            <a:chOff x="0" y="-46899"/>
            <a:chExt cx="886976" cy="202939"/>
          </a:xfrm>
        </p:grpSpPr>
        <p:sp>
          <p:nvSpPr>
            <p:cNvPr id="24" name="Freeform 24"/>
            <p:cNvSpPr/>
            <p:nvPr/>
          </p:nvSpPr>
          <p:spPr>
            <a:xfrm>
              <a:off x="0" y="0"/>
              <a:ext cx="879359" cy="117214"/>
            </a:xfrm>
            <a:custGeom>
              <a:avLst/>
              <a:gdLst/>
              <a:ahLst/>
              <a:cxnLst/>
              <a:rect l="l" t="t" r="r" b="b"/>
              <a:pathLst>
                <a:path w="879359" h="117214">
                  <a:moveTo>
                    <a:pt x="58607" y="0"/>
                  </a:moveTo>
                  <a:lnTo>
                    <a:pt x="820752" y="0"/>
                  </a:lnTo>
                  <a:cubicBezTo>
                    <a:pt x="836296" y="0"/>
                    <a:pt x="851202" y="6175"/>
                    <a:pt x="862193" y="17166"/>
                  </a:cubicBezTo>
                  <a:cubicBezTo>
                    <a:pt x="873184" y="28156"/>
                    <a:pt x="879359" y="43063"/>
                    <a:pt x="879359" y="58607"/>
                  </a:cubicBezTo>
                  <a:lnTo>
                    <a:pt x="879359" y="58607"/>
                  </a:lnTo>
                  <a:cubicBezTo>
                    <a:pt x="879359" y="90975"/>
                    <a:pt x="853120" y="117214"/>
                    <a:pt x="820752" y="117214"/>
                  </a:cubicBezTo>
                  <a:lnTo>
                    <a:pt x="58607" y="117214"/>
                  </a:lnTo>
                  <a:cubicBezTo>
                    <a:pt x="26239" y="117214"/>
                    <a:pt x="0" y="90975"/>
                    <a:pt x="0" y="58607"/>
                  </a:cubicBezTo>
                  <a:lnTo>
                    <a:pt x="0" y="58607"/>
                  </a:lnTo>
                  <a:cubicBezTo>
                    <a:pt x="0" y="26239"/>
                    <a:pt x="26239" y="0"/>
                    <a:pt x="58607" y="0"/>
                  </a:cubicBezTo>
                  <a:close/>
                </a:path>
              </a:pathLst>
            </a:custGeom>
            <a:solidFill>
              <a:srgbClr val="0472FD"/>
            </a:solidFill>
          </p:spPr>
        </p:sp>
        <p:sp>
          <p:nvSpPr>
            <p:cNvPr id="25" name="TextBox 25"/>
            <p:cNvSpPr txBox="1"/>
            <p:nvPr/>
          </p:nvSpPr>
          <p:spPr>
            <a:xfrm>
              <a:off x="7617" y="-46899"/>
              <a:ext cx="879359" cy="202939"/>
            </a:xfrm>
            <a:prstGeom prst="rect">
              <a:avLst/>
            </a:prstGeom>
          </p:spPr>
          <p:txBody>
            <a:bodyPr lIns="50800" tIns="50800" rIns="50800" bIns="50800" rtlCol="0" anchor="ctr"/>
            <a:lstStyle/>
            <a:p>
              <a:pPr algn="ctr">
                <a:lnSpc>
                  <a:spcPts val="2659"/>
                </a:lnSpc>
              </a:pPr>
              <a:r>
                <a:rPr lang="en-US" sz="1899" dirty="0">
                  <a:solidFill>
                    <a:srgbClr val="FFFFFF"/>
                  </a:solidFill>
                  <a:latin typeface="Agrandir"/>
                  <a:ea typeface="Agrandir"/>
                  <a:cs typeface="Agrandir"/>
                  <a:sym typeface="Agrandir"/>
                </a:rPr>
                <a:t>a45602 </a:t>
              </a:r>
              <a:r>
                <a:rPr lang="en-US" sz="1899" dirty="0" err="1">
                  <a:solidFill>
                    <a:srgbClr val="FFFFFF"/>
                  </a:solidFill>
                  <a:latin typeface="Agrandir"/>
                  <a:ea typeface="Agrandir"/>
                  <a:cs typeface="Agrandir"/>
                  <a:sym typeface="Agrandir"/>
                </a:rPr>
                <a:t>Trương</a:t>
              </a:r>
              <a:r>
                <a:rPr lang="en-US" sz="1899" dirty="0">
                  <a:solidFill>
                    <a:srgbClr val="FFFFFF"/>
                  </a:solidFill>
                  <a:latin typeface="Agrandir"/>
                  <a:ea typeface="Agrandir"/>
                  <a:cs typeface="Agrandir"/>
                  <a:sym typeface="Agrandir"/>
                </a:rPr>
                <a:t> </a:t>
              </a:r>
              <a:r>
                <a:rPr lang="en-US" sz="1899" dirty="0" err="1">
                  <a:solidFill>
                    <a:srgbClr val="FFFFFF"/>
                  </a:solidFill>
                  <a:latin typeface="Agrandir"/>
                  <a:ea typeface="Agrandir"/>
                  <a:cs typeface="Agrandir"/>
                  <a:sym typeface="Agrandir"/>
                </a:rPr>
                <a:t>Thị</a:t>
              </a:r>
              <a:r>
                <a:rPr lang="en-US" sz="1899" dirty="0">
                  <a:solidFill>
                    <a:srgbClr val="FFFFFF"/>
                  </a:solidFill>
                  <a:latin typeface="Agrandir"/>
                  <a:ea typeface="Agrandir"/>
                  <a:cs typeface="Agrandir"/>
                  <a:sym typeface="Agrandir"/>
                </a:rPr>
                <a:t> </a:t>
              </a:r>
              <a:r>
                <a:rPr lang="en-US" sz="1899" dirty="0" err="1">
                  <a:solidFill>
                    <a:srgbClr val="FFFFFF"/>
                  </a:solidFill>
                  <a:latin typeface="Agrandir"/>
                  <a:ea typeface="Agrandir"/>
                  <a:cs typeface="Agrandir"/>
                  <a:sym typeface="Agrandir"/>
                </a:rPr>
                <a:t>Yến</a:t>
              </a:r>
              <a:r>
                <a:rPr lang="en-US" sz="1899" dirty="0">
                  <a:solidFill>
                    <a:srgbClr val="FFFFFF"/>
                  </a:solidFill>
                  <a:latin typeface="Agrandir"/>
                  <a:ea typeface="Agrandir"/>
                  <a:cs typeface="Agrandir"/>
                  <a:sym typeface="Agrandir"/>
                </a:rPr>
                <a:t> Nhi</a:t>
              </a:r>
            </a:p>
          </p:txBody>
        </p:sp>
      </p:grpSp>
      <p:grpSp>
        <p:nvGrpSpPr>
          <p:cNvPr id="26" name="Group 26"/>
          <p:cNvGrpSpPr/>
          <p:nvPr/>
        </p:nvGrpSpPr>
        <p:grpSpPr>
          <a:xfrm>
            <a:off x="5381100" y="8578854"/>
            <a:ext cx="3343384" cy="770532"/>
            <a:chOff x="-1203" y="-47622"/>
            <a:chExt cx="880562" cy="202939"/>
          </a:xfrm>
        </p:grpSpPr>
        <p:sp>
          <p:nvSpPr>
            <p:cNvPr id="27" name="Freeform 27"/>
            <p:cNvSpPr/>
            <p:nvPr/>
          </p:nvSpPr>
          <p:spPr>
            <a:xfrm>
              <a:off x="0" y="0"/>
              <a:ext cx="879359" cy="117214"/>
            </a:xfrm>
            <a:custGeom>
              <a:avLst/>
              <a:gdLst/>
              <a:ahLst/>
              <a:cxnLst/>
              <a:rect l="l" t="t" r="r" b="b"/>
              <a:pathLst>
                <a:path w="879359" h="117214">
                  <a:moveTo>
                    <a:pt x="58607" y="0"/>
                  </a:moveTo>
                  <a:lnTo>
                    <a:pt x="820752" y="0"/>
                  </a:lnTo>
                  <a:cubicBezTo>
                    <a:pt x="836296" y="0"/>
                    <a:pt x="851202" y="6175"/>
                    <a:pt x="862193" y="17166"/>
                  </a:cubicBezTo>
                  <a:cubicBezTo>
                    <a:pt x="873184" y="28156"/>
                    <a:pt x="879359" y="43063"/>
                    <a:pt x="879359" y="58607"/>
                  </a:cubicBezTo>
                  <a:lnTo>
                    <a:pt x="879359" y="58607"/>
                  </a:lnTo>
                  <a:cubicBezTo>
                    <a:pt x="879359" y="90975"/>
                    <a:pt x="853120" y="117214"/>
                    <a:pt x="820752" y="117214"/>
                  </a:cubicBezTo>
                  <a:lnTo>
                    <a:pt x="58607" y="117214"/>
                  </a:lnTo>
                  <a:cubicBezTo>
                    <a:pt x="26239" y="117214"/>
                    <a:pt x="0" y="90975"/>
                    <a:pt x="0" y="58607"/>
                  </a:cubicBezTo>
                  <a:lnTo>
                    <a:pt x="0" y="58607"/>
                  </a:lnTo>
                  <a:cubicBezTo>
                    <a:pt x="0" y="26239"/>
                    <a:pt x="26239" y="0"/>
                    <a:pt x="58607" y="0"/>
                  </a:cubicBezTo>
                  <a:close/>
                </a:path>
              </a:pathLst>
            </a:custGeom>
            <a:solidFill>
              <a:srgbClr val="0472FD"/>
            </a:solidFill>
          </p:spPr>
        </p:sp>
        <p:sp>
          <p:nvSpPr>
            <p:cNvPr id="28" name="TextBox 28"/>
            <p:cNvSpPr txBox="1"/>
            <p:nvPr/>
          </p:nvSpPr>
          <p:spPr>
            <a:xfrm>
              <a:off x="-1203" y="-47622"/>
              <a:ext cx="879359" cy="202939"/>
            </a:xfrm>
            <a:prstGeom prst="rect">
              <a:avLst/>
            </a:prstGeom>
          </p:spPr>
          <p:txBody>
            <a:bodyPr lIns="50800" tIns="50800" rIns="50800" bIns="50800" rtlCol="0" anchor="ctr"/>
            <a:lstStyle/>
            <a:p>
              <a:pPr algn="ctr">
                <a:lnSpc>
                  <a:spcPts val="2659"/>
                </a:lnSpc>
              </a:pPr>
              <a:r>
                <a:rPr lang="en-US" sz="1899" dirty="0">
                  <a:solidFill>
                    <a:srgbClr val="FFFFFF"/>
                  </a:solidFill>
                  <a:latin typeface="Agrandir"/>
                  <a:ea typeface="Agrandir"/>
                  <a:cs typeface="Agrandir"/>
                  <a:sym typeface="Agrandir"/>
                </a:rPr>
                <a:t>a41944 </a:t>
              </a:r>
              <a:r>
                <a:rPr lang="en-US" sz="1899" dirty="0" err="1">
                  <a:solidFill>
                    <a:srgbClr val="FFFFFF"/>
                  </a:solidFill>
                  <a:latin typeface="Agrandir"/>
                  <a:ea typeface="Agrandir"/>
                  <a:cs typeface="Agrandir"/>
                  <a:sym typeface="Agrandir"/>
                </a:rPr>
                <a:t>Nguyễn</a:t>
              </a:r>
              <a:r>
                <a:rPr lang="en-US" sz="1899" dirty="0">
                  <a:solidFill>
                    <a:srgbClr val="FFFFFF"/>
                  </a:solidFill>
                  <a:latin typeface="Agrandir"/>
                  <a:ea typeface="Agrandir"/>
                  <a:cs typeface="Agrandir"/>
                  <a:sym typeface="Agrandir"/>
                </a:rPr>
                <a:t> Huy </a:t>
              </a:r>
              <a:r>
                <a:rPr lang="en-US" sz="1899" dirty="0" err="1">
                  <a:solidFill>
                    <a:srgbClr val="FFFFFF"/>
                  </a:solidFill>
                  <a:latin typeface="Agrandir"/>
                  <a:ea typeface="Agrandir"/>
                  <a:cs typeface="Agrandir"/>
                  <a:sym typeface="Agrandir"/>
                </a:rPr>
                <a:t>Cường</a:t>
              </a:r>
              <a:endParaRPr lang="en-US" sz="1899" dirty="0">
                <a:solidFill>
                  <a:srgbClr val="FFFFFF"/>
                </a:solidFill>
                <a:latin typeface="Agrandir"/>
                <a:ea typeface="Agrandir"/>
                <a:cs typeface="Agrandir"/>
                <a:sym typeface="Agrandir"/>
              </a:endParaRPr>
            </a:p>
          </p:txBody>
        </p:sp>
      </p:grpSp>
      <p:sp>
        <p:nvSpPr>
          <p:cNvPr id="29" name="Freeform 29"/>
          <p:cNvSpPr/>
          <p:nvPr/>
        </p:nvSpPr>
        <p:spPr>
          <a:xfrm>
            <a:off x="6358436" y="2979004"/>
            <a:ext cx="1645371" cy="2071582"/>
          </a:xfrm>
          <a:custGeom>
            <a:avLst/>
            <a:gdLst/>
            <a:ahLst/>
            <a:cxnLst/>
            <a:rect l="l" t="t" r="r" b="b"/>
            <a:pathLst>
              <a:path w="1645371" h="2071582">
                <a:moveTo>
                  <a:pt x="0" y="0"/>
                </a:moveTo>
                <a:lnTo>
                  <a:pt x="1645372" y="0"/>
                </a:lnTo>
                <a:lnTo>
                  <a:pt x="1645372" y="2071581"/>
                </a:lnTo>
                <a:lnTo>
                  <a:pt x="0" y="20715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0" name="Freeform 30"/>
          <p:cNvSpPr/>
          <p:nvPr/>
        </p:nvSpPr>
        <p:spPr>
          <a:xfrm>
            <a:off x="2046935" y="6242207"/>
            <a:ext cx="1641263" cy="2410005"/>
          </a:xfrm>
          <a:custGeom>
            <a:avLst/>
            <a:gdLst/>
            <a:ahLst/>
            <a:cxnLst/>
            <a:rect l="l" t="t" r="r" b="b"/>
            <a:pathLst>
              <a:path w="1641263" h="2410005">
                <a:moveTo>
                  <a:pt x="0" y="0"/>
                </a:moveTo>
                <a:lnTo>
                  <a:pt x="1641264" y="0"/>
                </a:lnTo>
                <a:lnTo>
                  <a:pt x="1641264" y="2410005"/>
                </a:lnTo>
                <a:lnTo>
                  <a:pt x="0" y="2410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Freeform 31"/>
          <p:cNvSpPr/>
          <p:nvPr/>
        </p:nvSpPr>
        <p:spPr>
          <a:xfrm>
            <a:off x="2007041" y="3035271"/>
            <a:ext cx="1490940" cy="2108229"/>
          </a:xfrm>
          <a:custGeom>
            <a:avLst/>
            <a:gdLst/>
            <a:ahLst/>
            <a:cxnLst/>
            <a:rect l="l" t="t" r="r" b="b"/>
            <a:pathLst>
              <a:path w="1490940" h="2108229">
                <a:moveTo>
                  <a:pt x="0" y="0"/>
                </a:moveTo>
                <a:lnTo>
                  <a:pt x="1490939" y="0"/>
                </a:lnTo>
                <a:lnTo>
                  <a:pt x="1490939" y="2108229"/>
                </a:lnTo>
                <a:lnTo>
                  <a:pt x="0" y="21082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2" name="Group 32"/>
          <p:cNvGrpSpPr/>
          <p:nvPr/>
        </p:nvGrpSpPr>
        <p:grpSpPr>
          <a:xfrm>
            <a:off x="16088836" y="6125176"/>
            <a:ext cx="5298966" cy="5298966"/>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72FD"/>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35" name="Freeform 35"/>
          <p:cNvSpPr/>
          <p:nvPr/>
        </p:nvSpPr>
        <p:spPr>
          <a:xfrm rot="5400000" flipH="1" flipV="1">
            <a:off x="9286443" y="1814329"/>
            <a:ext cx="1339790" cy="718615"/>
          </a:xfrm>
          <a:custGeom>
            <a:avLst/>
            <a:gdLst/>
            <a:ahLst/>
            <a:cxnLst/>
            <a:rect l="l" t="t" r="r" b="b"/>
            <a:pathLst>
              <a:path w="1339790" h="718615">
                <a:moveTo>
                  <a:pt x="1339789" y="718614"/>
                </a:moveTo>
                <a:lnTo>
                  <a:pt x="0" y="718614"/>
                </a:lnTo>
                <a:lnTo>
                  <a:pt x="0" y="0"/>
                </a:lnTo>
                <a:lnTo>
                  <a:pt x="1339789" y="0"/>
                </a:lnTo>
                <a:lnTo>
                  <a:pt x="1339789" y="718614"/>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6" name="Freeform 36"/>
          <p:cNvSpPr/>
          <p:nvPr/>
        </p:nvSpPr>
        <p:spPr>
          <a:xfrm>
            <a:off x="15806484" y="1259236"/>
            <a:ext cx="1941341" cy="1041265"/>
          </a:xfrm>
          <a:custGeom>
            <a:avLst/>
            <a:gdLst/>
            <a:ahLst/>
            <a:cxnLst/>
            <a:rect l="l" t="t" r="r" b="b"/>
            <a:pathLst>
              <a:path w="1941341" h="1041265">
                <a:moveTo>
                  <a:pt x="0" y="0"/>
                </a:moveTo>
                <a:lnTo>
                  <a:pt x="1941340" y="0"/>
                </a:lnTo>
                <a:lnTo>
                  <a:pt x="1941340" y="1041265"/>
                </a:lnTo>
                <a:lnTo>
                  <a:pt x="0" y="10412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7" name="Freeform 37"/>
          <p:cNvSpPr/>
          <p:nvPr/>
        </p:nvSpPr>
        <p:spPr>
          <a:xfrm>
            <a:off x="6234444" y="6125176"/>
            <a:ext cx="1641263" cy="2410005"/>
          </a:xfrm>
          <a:custGeom>
            <a:avLst/>
            <a:gdLst/>
            <a:ahLst/>
            <a:cxnLst/>
            <a:rect l="l" t="t" r="r" b="b"/>
            <a:pathLst>
              <a:path w="1641263" h="2410005">
                <a:moveTo>
                  <a:pt x="0" y="0"/>
                </a:moveTo>
                <a:lnTo>
                  <a:pt x="1641264" y="0"/>
                </a:lnTo>
                <a:lnTo>
                  <a:pt x="1641264" y="2410005"/>
                </a:lnTo>
                <a:lnTo>
                  <a:pt x="0" y="2410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8" name="Group 38"/>
          <p:cNvGrpSpPr/>
          <p:nvPr/>
        </p:nvGrpSpPr>
        <p:grpSpPr>
          <a:xfrm>
            <a:off x="10860617" y="3971301"/>
            <a:ext cx="4567227" cy="3924961"/>
            <a:chOff x="0" y="0"/>
            <a:chExt cx="812800" cy="698500"/>
          </a:xfrm>
        </p:grpSpPr>
        <p:sp>
          <p:nvSpPr>
            <p:cNvPr id="39" name="Freeform 3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5F5F5"/>
            </a:solidFill>
          </p:spPr>
        </p:sp>
        <p:sp>
          <p:nvSpPr>
            <p:cNvPr id="40" name="TextBox 40"/>
            <p:cNvSpPr txBox="1"/>
            <p:nvPr/>
          </p:nvSpPr>
          <p:spPr>
            <a:xfrm>
              <a:off x="114300" y="-66675"/>
              <a:ext cx="584200" cy="765175"/>
            </a:xfrm>
            <a:prstGeom prst="rect">
              <a:avLst/>
            </a:prstGeom>
          </p:spPr>
          <p:txBody>
            <a:bodyPr lIns="50800" tIns="50800" rIns="50800" bIns="50800" rtlCol="0" anchor="ctr"/>
            <a:lstStyle/>
            <a:p>
              <a:pPr algn="ctr">
                <a:lnSpc>
                  <a:spcPts val="3359"/>
                </a:lnSpc>
              </a:pPr>
              <a:endParaRPr/>
            </a:p>
          </p:txBody>
        </p:sp>
      </p:grpSp>
      <p:sp>
        <p:nvSpPr>
          <p:cNvPr id="41" name="Freeform 41"/>
          <p:cNvSpPr/>
          <p:nvPr/>
        </p:nvSpPr>
        <p:spPr>
          <a:xfrm>
            <a:off x="12150805" y="4394153"/>
            <a:ext cx="1986851" cy="2690617"/>
          </a:xfrm>
          <a:custGeom>
            <a:avLst/>
            <a:gdLst/>
            <a:ahLst/>
            <a:cxnLst/>
            <a:rect l="l" t="t" r="r" b="b"/>
            <a:pathLst>
              <a:path w="1986851" h="2690617">
                <a:moveTo>
                  <a:pt x="0" y="0"/>
                </a:moveTo>
                <a:lnTo>
                  <a:pt x="1986851" y="0"/>
                </a:lnTo>
                <a:lnTo>
                  <a:pt x="1986851" y="2690618"/>
                </a:lnTo>
                <a:lnTo>
                  <a:pt x="0" y="26906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42" name="TextBox 42"/>
          <p:cNvSpPr txBox="1"/>
          <p:nvPr/>
        </p:nvSpPr>
        <p:spPr>
          <a:xfrm>
            <a:off x="1386704" y="1098282"/>
            <a:ext cx="7106134" cy="1095375"/>
          </a:xfrm>
          <a:prstGeom prst="rect">
            <a:avLst/>
          </a:prstGeom>
        </p:spPr>
        <p:txBody>
          <a:bodyPr lIns="0" tIns="0" rIns="0" bIns="0" rtlCol="0" anchor="t">
            <a:spAutoFit/>
          </a:bodyPr>
          <a:lstStyle/>
          <a:p>
            <a:pPr algn="ctr">
              <a:lnSpc>
                <a:spcPts val="8400"/>
              </a:lnSpc>
            </a:pPr>
            <a:r>
              <a:rPr lang="en-US" sz="6000" b="1">
                <a:solidFill>
                  <a:srgbClr val="FFFFFF"/>
                </a:solidFill>
                <a:latin typeface="Poppins Bold"/>
                <a:ea typeface="Poppins Bold"/>
                <a:cs typeface="Poppins Bold"/>
                <a:sym typeface="Poppins Bold"/>
              </a:rPr>
              <a:t>THÀNH VIÊN</a:t>
            </a:r>
          </a:p>
        </p:txBody>
      </p:sp>
      <p:grpSp>
        <p:nvGrpSpPr>
          <p:cNvPr id="43" name="Group 43"/>
          <p:cNvGrpSpPr/>
          <p:nvPr/>
        </p:nvGrpSpPr>
        <p:grpSpPr>
          <a:xfrm>
            <a:off x="11306461" y="7389400"/>
            <a:ext cx="3680457" cy="967469"/>
            <a:chOff x="0" y="-64694"/>
            <a:chExt cx="969338" cy="254807"/>
          </a:xfrm>
        </p:grpSpPr>
        <p:sp>
          <p:nvSpPr>
            <p:cNvPr id="44" name="Freeform 44"/>
            <p:cNvSpPr/>
            <p:nvPr/>
          </p:nvSpPr>
          <p:spPr>
            <a:xfrm>
              <a:off x="0" y="0"/>
              <a:ext cx="968043" cy="150032"/>
            </a:xfrm>
            <a:custGeom>
              <a:avLst/>
              <a:gdLst/>
              <a:ahLst/>
              <a:cxnLst/>
              <a:rect l="l" t="t" r="r" b="b"/>
              <a:pathLst>
                <a:path w="968043" h="150032">
                  <a:moveTo>
                    <a:pt x="75016" y="0"/>
                  </a:moveTo>
                  <a:lnTo>
                    <a:pt x="893027" y="0"/>
                  </a:lnTo>
                  <a:cubicBezTo>
                    <a:pt x="934458" y="0"/>
                    <a:pt x="968043" y="33586"/>
                    <a:pt x="968043" y="75016"/>
                  </a:cubicBezTo>
                  <a:lnTo>
                    <a:pt x="968043" y="75016"/>
                  </a:lnTo>
                  <a:cubicBezTo>
                    <a:pt x="968043" y="94911"/>
                    <a:pt x="960140" y="113992"/>
                    <a:pt x="946072" y="128060"/>
                  </a:cubicBezTo>
                  <a:cubicBezTo>
                    <a:pt x="932004" y="142128"/>
                    <a:pt x="912923" y="150032"/>
                    <a:pt x="893027" y="150032"/>
                  </a:cubicBezTo>
                  <a:lnTo>
                    <a:pt x="75016" y="150032"/>
                  </a:lnTo>
                  <a:cubicBezTo>
                    <a:pt x="33586" y="150032"/>
                    <a:pt x="0" y="116446"/>
                    <a:pt x="0" y="75016"/>
                  </a:cubicBezTo>
                  <a:lnTo>
                    <a:pt x="0" y="75016"/>
                  </a:lnTo>
                  <a:cubicBezTo>
                    <a:pt x="0" y="33586"/>
                    <a:pt x="33586" y="0"/>
                    <a:pt x="75016" y="0"/>
                  </a:cubicBezTo>
                  <a:close/>
                </a:path>
              </a:pathLst>
            </a:custGeom>
            <a:solidFill>
              <a:srgbClr val="0472FD"/>
            </a:solidFill>
          </p:spPr>
        </p:sp>
        <p:sp>
          <p:nvSpPr>
            <p:cNvPr id="45" name="TextBox 45"/>
            <p:cNvSpPr txBox="1"/>
            <p:nvPr/>
          </p:nvSpPr>
          <p:spPr>
            <a:xfrm>
              <a:off x="1295" y="-64694"/>
              <a:ext cx="968043" cy="254807"/>
            </a:xfrm>
            <a:prstGeom prst="rect">
              <a:avLst/>
            </a:prstGeom>
          </p:spPr>
          <p:txBody>
            <a:bodyPr lIns="50800" tIns="50800" rIns="50800" bIns="50800" rtlCol="0" anchor="ctr"/>
            <a:lstStyle/>
            <a:p>
              <a:pPr algn="ctr">
                <a:lnSpc>
                  <a:spcPts val="2939"/>
                </a:lnSpc>
              </a:pPr>
              <a:r>
                <a:rPr lang="en-US" sz="2099" dirty="0">
                  <a:solidFill>
                    <a:srgbClr val="FFFFFF"/>
                  </a:solidFill>
                  <a:latin typeface="Agrandir"/>
                  <a:ea typeface="Agrandir"/>
                  <a:cs typeface="Agrandir"/>
                  <a:sym typeface="Agrandir"/>
                </a:rPr>
                <a:t>a41791 Ninh </a:t>
              </a:r>
              <a:r>
                <a:rPr lang="en-US" sz="2099" dirty="0" err="1">
                  <a:solidFill>
                    <a:srgbClr val="FFFFFF"/>
                  </a:solidFill>
                  <a:latin typeface="Agrandir"/>
                  <a:ea typeface="Agrandir"/>
                  <a:cs typeface="Agrandir"/>
                  <a:sym typeface="Agrandir"/>
                </a:rPr>
                <a:t>Thị</a:t>
              </a:r>
              <a:r>
                <a:rPr lang="en-US" sz="2099" dirty="0">
                  <a:solidFill>
                    <a:srgbClr val="FFFFFF"/>
                  </a:solidFill>
                  <a:latin typeface="Agrandir"/>
                  <a:ea typeface="Agrandir"/>
                  <a:cs typeface="Agrandir"/>
                  <a:sym typeface="Agrandir"/>
                </a:rPr>
                <a:t> Thanh</a:t>
              </a:r>
            </a:p>
          </p:txBody>
        </p:sp>
      </p:grpSp>
      <p:sp>
        <p:nvSpPr>
          <p:cNvPr id="46" name="AutoShape 46"/>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sp>
        <p:nvSpPr>
          <p:cNvPr id="47" name="AutoShape 47"/>
          <p:cNvSpPr/>
          <p:nvPr/>
        </p:nvSpPr>
        <p:spPr>
          <a:xfrm>
            <a:off x="1028700" y="0"/>
            <a:ext cx="0" cy="10287000"/>
          </a:xfrm>
          <a:prstGeom prst="line">
            <a:avLst/>
          </a:prstGeom>
          <a:ln w="28575" cap="flat">
            <a:solidFill>
              <a:srgbClr val="000000">
                <a:alpha val="7843"/>
              </a:srgbClr>
            </a:solidFill>
            <a:prstDash val="solid"/>
            <a:headEnd type="none" w="sm" len="sm"/>
            <a:tailEnd type="none" w="sm" len="sm"/>
          </a:ln>
        </p:spPr>
      </p:sp>
      <p:sp>
        <p:nvSpPr>
          <p:cNvPr id="48" name="TextBox 48"/>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01</a:t>
            </a:r>
          </a:p>
        </p:txBody>
      </p:sp>
      <p:sp>
        <p:nvSpPr>
          <p:cNvPr id="49" name="TextBox 49"/>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50" name="TextBox 50"/>
          <p:cNvSpPr txBox="1"/>
          <p:nvPr/>
        </p:nvSpPr>
        <p:spPr>
          <a:xfrm>
            <a:off x="1500169" y="276603"/>
            <a:ext cx="4011857" cy="424815"/>
          </a:xfrm>
          <a:prstGeom prst="rect">
            <a:avLst/>
          </a:prstGeom>
        </p:spPr>
        <p:txBody>
          <a:bodyPr lIns="0" tIns="0" rIns="0" bIns="0" rtlCol="0" anchor="t">
            <a:spAutoFit/>
          </a:bodyPr>
          <a:lstStyle/>
          <a:p>
            <a:pPr algn="l">
              <a:lnSpc>
                <a:spcPts val="3359"/>
              </a:lnSpc>
              <a:spcBef>
                <a:spcPct val="0"/>
              </a:spcBef>
            </a:pPr>
            <a:r>
              <a:rPr lang="en-US" sz="2400" b="1" spc="1296">
                <a:solidFill>
                  <a:srgbClr val="222222"/>
                </a:solidFill>
                <a:latin typeface="Poppins Bold"/>
                <a:ea typeface="Poppins Bold"/>
                <a:cs typeface="Poppins Bold"/>
                <a:sym typeface="Poppins Bold"/>
              </a:rPr>
              <a:t>OURMEMBERS</a:t>
            </a:r>
          </a:p>
        </p:txBody>
      </p:sp>
      <p:sp>
        <p:nvSpPr>
          <p:cNvPr id="51" name="TextBox 51"/>
          <p:cNvSpPr txBox="1"/>
          <p:nvPr/>
        </p:nvSpPr>
        <p:spPr>
          <a:xfrm>
            <a:off x="13082840" y="299322"/>
            <a:ext cx="417646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222222"/>
                </a:solidFill>
                <a:latin typeface="Poppins Bold"/>
                <a:ea typeface="Poppins Bold"/>
                <a:cs typeface="Poppins Bold"/>
                <a:sym typeface="Poppins Bold"/>
              </a:rPr>
              <a:t>Thang Long University</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7259300" cy="9258300"/>
            <a:chOff x="0" y="0"/>
            <a:chExt cx="1919860" cy="1029858"/>
          </a:xfrm>
        </p:grpSpPr>
        <p:sp>
          <p:nvSpPr>
            <p:cNvPr id="3" name="Freeform 3"/>
            <p:cNvSpPr/>
            <p:nvPr/>
          </p:nvSpPr>
          <p:spPr>
            <a:xfrm>
              <a:off x="0" y="0"/>
              <a:ext cx="1919860" cy="1029858"/>
            </a:xfrm>
            <a:custGeom>
              <a:avLst/>
              <a:gdLst/>
              <a:ahLst/>
              <a:cxnLst/>
              <a:rect l="l" t="t" r="r" b="b"/>
              <a:pathLst>
                <a:path w="1919860" h="1029858">
                  <a:moveTo>
                    <a:pt x="0" y="0"/>
                  </a:moveTo>
                  <a:lnTo>
                    <a:pt x="1919860" y="0"/>
                  </a:lnTo>
                  <a:lnTo>
                    <a:pt x="1919860" y="1029858"/>
                  </a:lnTo>
                  <a:lnTo>
                    <a:pt x="0" y="1029858"/>
                  </a:lnTo>
                  <a:close/>
                </a:path>
              </a:pathLst>
            </a:custGeom>
            <a:solidFill>
              <a:srgbClr val="222222">
                <a:alpha val="2745"/>
              </a:srgbClr>
            </a:solidFill>
            <a:ln cap="sq">
              <a:noFill/>
              <a:prstDash val="solid"/>
              <a:miter/>
            </a:ln>
          </p:spPr>
        </p:sp>
        <p:sp>
          <p:nvSpPr>
            <p:cNvPr id="4" name="TextBox 4"/>
            <p:cNvSpPr txBox="1"/>
            <p:nvPr/>
          </p:nvSpPr>
          <p:spPr>
            <a:xfrm>
              <a:off x="0" y="-66675"/>
              <a:ext cx="1919860" cy="1096533"/>
            </a:xfrm>
            <a:prstGeom prst="rect">
              <a:avLst/>
            </a:prstGeom>
          </p:spPr>
          <p:txBody>
            <a:bodyPr lIns="50800" tIns="50800" rIns="50800" bIns="50800" rtlCol="0" anchor="ctr"/>
            <a:lstStyle/>
            <a:p>
              <a:pPr algn="ctr">
                <a:lnSpc>
                  <a:spcPts val="3359"/>
                </a:lnSpc>
              </a:pPr>
              <a:endParaRPr/>
            </a:p>
          </p:txBody>
        </p:sp>
      </p:grpSp>
      <p:sp>
        <p:nvSpPr>
          <p:cNvPr id="5" name="AutoShape 5"/>
          <p:cNvSpPr/>
          <p:nvPr/>
        </p:nvSpPr>
        <p:spPr>
          <a:xfrm>
            <a:off x="1028700" y="0"/>
            <a:ext cx="0" cy="10287000"/>
          </a:xfrm>
          <a:prstGeom prst="line">
            <a:avLst/>
          </a:prstGeom>
          <a:ln w="28575" cap="flat">
            <a:solidFill>
              <a:srgbClr val="000000">
                <a:alpha val="7843"/>
              </a:srgbClr>
            </a:solidFill>
            <a:prstDash val="solid"/>
            <a:headEnd type="none" w="sm" len="sm"/>
            <a:tailEnd type="none" w="sm" len="sm"/>
          </a:ln>
        </p:spPr>
      </p:sp>
      <p:sp>
        <p:nvSpPr>
          <p:cNvPr id="6" name="AutoShape 6"/>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sp>
        <p:nvSpPr>
          <p:cNvPr id="7" name="TextBox 7"/>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19</a:t>
            </a:r>
          </a:p>
        </p:txBody>
      </p:sp>
      <p:sp>
        <p:nvSpPr>
          <p:cNvPr id="8" name="TextBox 8"/>
          <p:cNvSpPr txBox="1"/>
          <p:nvPr/>
        </p:nvSpPr>
        <p:spPr>
          <a:xfrm>
            <a:off x="2141232" y="4425757"/>
            <a:ext cx="14634861" cy="2189279"/>
          </a:xfrm>
          <a:prstGeom prst="rect">
            <a:avLst/>
          </a:prstGeom>
        </p:spPr>
        <p:txBody>
          <a:bodyPr lIns="0" tIns="0" rIns="0" bIns="0" rtlCol="0" anchor="t">
            <a:spAutoFit/>
          </a:bodyPr>
          <a:lstStyle/>
          <a:p>
            <a:pPr algn="ctr">
              <a:lnSpc>
                <a:spcPts val="15317"/>
              </a:lnSpc>
            </a:pPr>
            <a:r>
              <a:rPr lang="en-US" sz="15317" b="1">
                <a:solidFill>
                  <a:srgbClr val="222222"/>
                </a:solidFill>
                <a:latin typeface="Poppins Bold"/>
                <a:ea typeface="Poppins Bold"/>
                <a:cs typeface="Poppins Bold"/>
                <a:sym typeface="Poppins Bold"/>
              </a:rPr>
              <a:t>XÂY DỰNG ETL</a:t>
            </a:r>
          </a:p>
        </p:txBody>
      </p:sp>
      <p:sp>
        <p:nvSpPr>
          <p:cNvPr id="9" name="Freeform 9"/>
          <p:cNvSpPr/>
          <p:nvPr/>
        </p:nvSpPr>
        <p:spPr>
          <a:xfrm flipH="1">
            <a:off x="13908712" y="1028700"/>
            <a:ext cx="4379288" cy="4420259"/>
          </a:xfrm>
          <a:custGeom>
            <a:avLst/>
            <a:gdLst/>
            <a:ahLst/>
            <a:cxnLst/>
            <a:rect l="l" t="t" r="r" b="b"/>
            <a:pathLst>
              <a:path w="4379288" h="4420259">
                <a:moveTo>
                  <a:pt x="4379288" y="0"/>
                </a:moveTo>
                <a:lnTo>
                  <a:pt x="0" y="0"/>
                </a:lnTo>
                <a:lnTo>
                  <a:pt x="0" y="4420259"/>
                </a:lnTo>
                <a:lnTo>
                  <a:pt x="4379288" y="4420259"/>
                </a:lnTo>
                <a:lnTo>
                  <a:pt x="4379288" y="0"/>
                </a:lnTo>
                <a:close/>
              </a:path>
            </a:pathLst>
          </a:custGeom>
          <a:blipFill>
            <a:blip r:embed="rId2">
              <a:alphaModFix amt="5000"/>
              <a:extLst>
                <a:ext uri="{96DAC541-7B7A-43D3-8B79-37D633B846F1}">
                  <asvg:svgBlip xmlns:asvg="http://schemas.microsoft.com/office/drawing/2016/SVG/main" r:embed="rId3"/>
                </a:ext>
              </a:extLst>
            </a:blip>
            <a:stretch>
              <a:fillRect l="-102450" t="-100265"/>
            </a:stretch>
          </a:blipFill>
        </p:spPr>
      </p:sp>
      <p:sp>
        <p:nvSpPr>
          <p:cNvPr id="10" name="TextBox 10"/>
          <p:cNvSpPr txBox="1"/>
          <p:nvPr/>
        </p:nvSpPr>
        <p:spPr>
          <a:xfrm>
            <a:off x="13082840" y="299322"/>
            <a:ext cx="417646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222222"/>
                </a:solidFill>
                <a:latin typeface="Poppins Bold"/>
                <a:ea typeface="Poppins Bold"/>
                <a:cs typeface="Poppins Bold"/>
                <a:sym typeface="Poppins Bold"/>
              </a:rPr>
              <a:t>Thang Long University</a:t>
            </a:r>
          </a:p>
        </p:txBody>
      </p:sp>
      <p:sp>
        <p:nvSpPr>
          <p:cNvPr id="11" name="TextBox 11"/>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12" name="TextBox 12"/>
          <p:cNvSpPr txBox="1"/>
          <p:nvPr/>
        </p:nvSpPr>
        <p:spPr>
          <a:xfrm>
            <a:off x="1665214" y="299322"/>
            <a:ext cx="6284683" cy="424815"/>
          </a:xfrm>
          <a:prstGeom prst="rect">
            <a:avLst/>
          </a:prstGeom>
        </p:spPr>
        <p:txBody>
          <a:bodyPr lIns="0" tIns="0" rIns="0" bIns="0" rtlCol="0" anchor="t">
            <a:spAutoFit/>
          </a:bodyPr>
          <a:lstStyle/>
          <a:p>
            <a:pPr algn="l">
              <a:lnSpc>
                <a:spcPts val="3359"/>
              </a:lnSpc>
              <a:spcBef>
                <a:spcPct val="0"/>
              </a:spcBef>
            </a:pPr>
            <a:r>
              <a:rPr lang="en-US" sz="2400" b="1" spc="1296">
                <a:solidFill>
                  <a:srgbClr val="222222"/>
                </a:solidFill>
                <a:latin typeface="Poppins Bold"/>
                <a:ea typeface="Poppins Bold"/>
                <a:cs typeface="Poppins Bold"/>
                <a:sym typeface="Poppins Bold"/>
              </a:rPr>
              <a:t>ETL VÀ DEMO</a:t>
            </a:r>
          </a:p>
        </p:txBody>
      </p:sp>
      <p:sp>
        <p:nvSpPr>
          <p:cNvPr id="13" name="Freeform 13"/>
          <p:cNvSpPr/>
          <p:nvPr/>
        </p:nvSpPr>
        <p:spPr>
          <a:xfrm>
            <a:off x="1134859" y="1191532"/>
            <a:ext cx="6627565" cy="6567315"/>
          </a:xfrm>
          <a:custGeom>
            <a:avLst/>
            <a:gdLst/>
            <a:ahLst/>
            <a:cxnLst/>
            <a:rect l="l" t="t" r="r" b="b"/>
            <a:pathLst>
              <a:path w="6627565" h="6567315">
                <a:moveTo>
                  <a:pt x="0" y="0"/>
                </a:moveTo>
                <a:lnTo>
                  <a:pt x="6627565" y="0"/>
                </a:lnTo>
                <a:lnTo>
                  <a:pt x="6627565" y="6567314"/>
                </a:lnTo>
                <a:lnTo>
                  <a:pt x="0" y="6567314"/>
                </a:lnTo>
                <a:lnTo>
                  <a:pt x="0" y="0"/>
                </a:lnTo>
                <a:close/>
              </a:path>
            </a:pathLst>
          </a:custGeom>
          <a:blipFill>
            <a:blip r:embed="rId4">
              <a:alphaModFix amt="5000"/>
              <a:extLst>
                <a:ext uri="{96DAC541-7B7A-43D3-8B79-37D633B846F1}">
                  <asvg:svgBlip xmlns:asvg="http://schemas.microsoft.com/office/drawing/2016/SVG/main" r:embed="rId5"/>
                </a:ext>
              </a:extLst>
            </a:blip>
            <a:stretch>
              <a:fillRect/>
            </a:stretch>
          </a:blipFill>
        </p:spPr>
      </p:sp>
      <p:grpSp>
        <p:nvGrpSpPr>
          <p:cNvPr id="14" name="Group 14"/>
          <p:cNvGrpSpPr/>
          <p:nvPr/>
        </p:nvGrpSpPr>
        <p:grpSpPr>
          <a:xfrm>
            <a:off x="15638517" y="7287328"/>
            <a:ext cx="5298966" cy="529896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72FD"/>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ransition>
    <p:cover dir="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0"/>
            <a:ext cx="0" cy="10287000"/>
          </a:xfrm>
          <a:prstGeom prst="line">
            <a:avLst/>
          </a:prstGeom>
          <a:ln w="28575" cap="flat">
            <a:solidFill>
              <a:srgbClr val="000000">
                <a:alpha val="7843"/>
              </a:srgbClr>
            </a:solidFill>
            <a:prstDash val="solid"/>
            <a:headEnd type="none" w="sm" len="sm"/>
            <a:tailEnd type="none" w="sm" len="sm"/>
          </a:ln>
        </p:spPr>
      </p:sp>
      <p:sp>
        <p:nvSpPr>
          <p:cNvPr id="3" name="AutoShape 3"/>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sp>
        <p:nvSpPr>
          <p:cNvPr id="4" name="Freeform 4"/>
          <p:cNvSpPr/>
          <p:nvPr/>
        </p:nvSpPr>
        <p:spPr>
          <a:xfrm rot="5400000">
            <a:off x="12648046" y="5218232"/>
            <a:ext cx="2404596" cy="1138503"/>
          </a:xfrm>
          <a:custGeom>
            <a:avLst/>
            <a:gdLst/>
            <a:ahLst/>
            <a:cxnLst/>
            <a:rect l="l" t="t" r="r" b="b"/>
            <a:pathLst>
              <a:path w="2404596" h="1138503">
                <a:moveTo>
                  <a:pt x="0" y="0"/>
                </a:moveTo>
                <a:lnTo>
                  <a:pt x="2404596" y="0"/>
                </a:lnTo>
                <a:lnTo>
                  <a:pt x="2404596" y="1138502"/>
                </a:lnTo>
                <a:lnTo>
                  <a:pt x="0" y="11385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083526" y="2828748"/>
            <a:ext cx="5998627" cy="6749923"/>
          </a:xfrm>
          <a:custGeom>
            <a:avLst/>
            <a:gdLst/>
            <a:ahLst/>
            <a:cxnLst/>
            <a:rect l="l" t="t" r="r" b="b"/>
            <a:pathLst>
              <a:path w="5998627" h="6749923">
                <a:moveTo>
                  <a:pt x="0" y="0"/>
                </a:moveTo>
                <a:lnTo>
                  <a:pt x="5998628" y="0"/>
                </a:lnTo>
                <a:lnTo>
                  <a:pt x="5998628" y="6749923"/>
                </a:lnTo>
                <a:lnTo>
                  <a:pt x="0" y="6749923"/>
                </a:lnTo>
                <a:lnTo>
                  <a:pt x="0" y="0"/>
                </a:lnTo>
                <a:close/>
              </a:path>
            </a:pathLst>
          </a:custGeom>
          <a:blipFill>
            <a:blip r:embed="rId4"/>
            <a:stretch>
              <a:fillRect/>
            </a:stretch>
          </a:blipFill>
        </p:spPr>
      </p:sp>
      <p:sp>
        <p:nvSpPr>
          <p:cNvPr id="6" name="TextBox 6"/>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20</a:t>
            </a:r>
          </a:p>
        </p:txBody>
      </p:sp>
      <p:sp>
        <p:nvSpPr>
          <p:cNvPr id="7" name="TextBox 7"/>
          <p:cNvSpPr txBox="1"/>
          <p:nvPr/>
        </p:nvSpPr>
        <p:spPr>
          <a:xfrm>
            <a:off x="1500169" y="276603"/>
            <a:ext cx="6284683" cy="424815"/>
          </a:xfrm>
          <a:prstGeom prst="rect">
            <a:avLst/>
          </a:prstGeom>
        </p:spPr>
        <p:txBody>
          <a:bodyPr lIns="0" tIns="0" rIns="0" bIns="0" rtlCol="0" anchor="t">
            <a:spAutoFit/>
          </a:bodyPr>
          <a:lstStyle/>
          <a:p>
            <a:pPr algn="l">
              <a:lnSpc>
                <a:spcPts val="3359"/>
              </a:lnSpc>
              <a:spcBef>
                <a:spcPct val="0"/>
              </a:spcBef>
            </a:pPr>
            <a:r>
              <a:rPr lang="en-US" sz="2400" b="1" spc="1296">
                <a:solidFill>
                  <a:srgbClr val="222222"/>
                </a:solidFill>
                <a:latin typeface="Poppins Bold"/>
                <a:ea typeface="Poppins Bold"/>
                <a:cs typeface="Poppins Bold"/>
                <a:sym typeface="Poppins Bold"/>
              </a:rPr>
              <a:t>CSDL </a:t>
            </a:r>
          </a:p>
        </p:txBody>
      </p:sp>
      <p:sp>
        <p:nvSpPr>
          <p:cNvPr id="8" name="TextBox 8"/>
          <p:cNvSpPr txBox="1"/>
          <p:nvPr/>
        </p:nvSpPr>
        <p:spPr>
          <a:xfrm>
            <a:off x="2635836" y="1423987"/>
            <a:ext cx="13780251" cy="1146176"/>
          </a:xfrm>
          <a:prstGeom prst="rect">
            <a:avLst/>
          </a:prstGeom>
        </p:spPr>
        <p:txBody>
          <a:bodyPr lIns="0" tIns="0" rIns="0" bIns="0" rtlCol="0" anchor="t">
            <a:spAutoFit/>
          </a:bodyPr>
          <a:lstStyle/>
          <a:p>
            <a:pPr algn="ctr">
              <a:lnSpc>
                <a:spcPts val="8000"/>
              </a:lnSpc>
            </a:pPr>
            <a:r>
              <a:rPr lang="en-US" sz="8000" b="1">
                <a:solidFill>
                  <a:srgbClr val="222222"/>
                </a:solidFill>
                <a:latin typeface="Poppins Bold"/>
                <a:ea typeface="Poppins Bold"/>
                <a:cs typeface="Poppins Bold"/>
                <a:sym typeface="Poppins Bold"/>
              </a:rPr>
              <a:t>TẠO CSDL</a:t>
            </a:r>
          </a:p>
        </p:txBody>
      </p:sp>
      <p:sp>
        <p:nvSpPr>
          <p:cNvPr id="9" name="TextBox 9"/>
          <p:cNvSpPr txBox="1"/>
          <p:nvPr/>
        </p:nvSpPr>
        <p:spPr>
          <a:xfrm>
            <a:off x="13082840" y="299322"/>
            <a:ext cx="417646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222222"/>
                </a:solidFill>
                <a:latin typeface="Poppins Bold"/>
                <a:ea typeface="Poppins Bold"/>
                <a:cs typeface="Poppins Bold"/>
                <a:sym typeface="Poppins Bold"/>
              </a:rPr>
              <a:t>Thang Long University</a:t>
            </a:r>
          </a:p>
        </p:txBody>
      </p:sp>
      <p:sp>
        <p:nvSpPr>
          <p:cNvPr id="10" name="TextBox 10"/>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11" name="TextBox 11"/>
          <p:cNvSpPr txBox="1"/>
          <p:nvPr/>
        </p:nvSpPr>
        <p:spPr>
          <a:xfrm>
            <a:off x="3679862" y="5076825"/>
            <a:ext cx="4875287" cy="915003"/>
          </a:xfrm>
          <a:prstGeom prst="rect">
            <a:avLst/>
          </a:prstGeom>
        </p:spPr>
        <p:txBody>
          <a:bodyPr lIns="0" tIns="0" rIns="0" bIns="0" rtlCol="0" anchor="t">
            <a:spAutoFit/>
          </a:bodyPr>
          <a:lstStyle/>
          <a:p>
            <a:pPr algn="l">
              <a:lnSpc>
                <a:spcPts val="3641"/>
              </a:lnSpc>
            </a:pPr>
            <a:r>
              <a:rPr lang="en-US" sz="2601">
                <a:solidFill>
                  <a:srgbClr val="000000"/>
                </a:solidFill>
                <a:latin typeface="Poppins"/>
                <a:ea typeface="Poppins"/>
                <a:cs typeface="Poppins"/>
                <a:sym typeface="Poppins"/>
              </a:rPr>
              <a:t>Lưu trữ CSDL tại PostgreSQL</a:t>
            </a:r>
          </a:p>
          <a:p>
            <a:pPr algn="l">
              <a:lnSpc>
                <a:spcPts val="3641"/>
              </a:lnSpc>
            </a:pPr>
            <a:r>
              <a:rPr lang="en-US" sz="2601">
                <a:solidFill>
                  <a:srgbClr val="000000"/>
                </a:solidFill>
                <a:latin typeface="Poppins"/>
                <a:ea typeface="Poppins"/>
                <a:cs typeface="Poppins"/>
                <a:sym typeface="Poppins"/>
              </a:rPr>
              <a:t>Gồm 14 bảng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0"/>
            <a:ext cx="0" cy="10287000"/>
          </a:xfrm>
          <a:prstGeom prst="line">
            <a:avLst/>
          </a:prstGeom>
          <a:ln w="28575" cap="flat">
            <a:solidFill>
              <a:srgbClr val="000000">
                <a:alpha val="7843"/>
              </a:srgbClr>
            </a:solidFill>
            <a:prstDash val="solid"/>
            <a:headEnd type="none" w="sm" len="sm"/>
            <a:tailEnd type="none" w="sm" len="sm"/>
          </a:ln>
        </p:spPr>
      </p:sp>
      <p:sp>
        <p:nvSpPr>
          <p:cNvPr id="3" name="AutoShape 3"/>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sp>
        <p:nvSpPr>
          <p:cNvPr id="4" name="Freeform 4"/>
          <p:cNvSpPr/>
          <p:nvPr/>
        </p:nvSpPr>
        <p:spPr>
          <a:xfrm>
            <a:off x="2518359" y="2168734"/>
            <a:ext cx="10532985" cy="7768076"/>
          </a:xfrm>
          <a:custGeom>
            <a:avLst/>
            <a:gdLst/>
            <a:ahLst/>
            <a:cxnLst/>
            <a:rect l="l" t="t" r="r" b="b"/>
            <a:pathLst>
              <a:path w="10532985" h="7768076">
                <a:moveTo>
                  <a:pt x="0" y="0"/>
                </a:moveTo>
                <a:lnTo>
                  <a:pt x="10532985" y="0"/>
                </a:lnTo>
                <a:lnTo>
                  <a:pt x="10532985" y="7768077"/>
                </a:lnTo>
                <a:lnTo>
                  <a:pt x="0" y="7768077"/>
                </a:lnTo>
                <a:lnTo>
                  <a:pt x="0" y="0"/>
                </a:lnTo>
                <a:close/>
              </a:path>
            </a:pathLst>
          </a:custGeom>
          <a:blipFill>
            <a:blip r:embed="rId2"/>
            <a:stretch>
              <a:fillRect/>
            </a:stretch>
          </a:blipFill>
        </p:spPr>
      </p:sp>
      <p:sp>
        <p:nvSpPr>
          <p:cNvPr id="5" name="TextBox 5"/>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21</a:t>
            </a:r>
          </a:p>
        </p:txBody>
      </p:sp>
      <p:sp>
        <p:nvSpPr>
          <p:cNvPr id="6" name="TextBox 6"/>
          <p:cNvSpPr txBox="1"/>
          <p:nvPr/>
        </p:nvSpPr>
        <p:spPr>
          <a:xfrm>
            <a:off x="1500169" y="276603"/>
            <a:ext cx="6284683" cy="424815"/>
          </a:xfrm>
          <a:prstGeom prst="rect">
            <a:avLst/>
          </a:prstGeom>
        </p:spPr>
        <p:txBody>
          <a:bodyPr lIns="0" tIns="0" rIns="0" bIns="0" rtlCol="0" anchor="t">
            <a:spAutoFit/>
          </a:bodyPr>
          <a:lstStyle/>
          <a:p>
            <a:pPr algn="l">
              <a:lnSpc>
                <a:spcPts val="3359"/>
              </a:lnSpc>
              <a:spcBef>
                <a:spcPct val="0"/>
              </a:spcBef>
            </a:pPr>
            <a:r>
              <a:rPr lang="en-US" sz="2400" b="1" spc="1296">
                <a:solidFill>
                  <a:srgbClr val="222222"/>
                </a:solidFill>
                <a:latin typeface="Poppins Bold"/>
                <a:ea typeface="Poppins Bold"/>
                <a:cs typeface="Poppins Bold"/>
                <a:sym typeface="Poppins Bold"/>
              </a:rPr>
              <a:t>DEMO EXTRACT</a:t>
            </a:r>
          </a:p>
        </p:txBody>
      </p:sp>
      <p:sp>
        <p:nvSpPr>
          <p:cNvPr id="7" name="TextBox 7"/>
          <p:cNvSpPr txBox="1"/>
          <p:nvPr/>
        </p:nvSpPr>
        <p:spPr>
          <a:xfrm>
            <a:off x="2253874" y="1095375"/>
            <a:ext cx="13780251" cy="1088393"/>
          </a:xfrm>
          <a:prstGeom prst="rect">
            <a:avLst/>
          </a:prstGeom>
        </p:spPr>
        <p:txBody>
          <a:bodyPr lIns="0" tIns="0" rIns="0" bIns="0" rtlCol="0" anchor="t">
            <a:spAutoFit/>
          </a:bodyPr>
          <a:lstStyle/>
          <a:p>
            <a:pPr algn="ctr">
              <a:lnSpc>
                <a:spcPts val="7600"/>
              </a:lnSpc>
            </a:pPr>
            <a:r>
              <a:rPr lang="en-US" sz="7600" b="1">
                <a:solidFill>
                  <a:srgbClr val="222222"/>
                </a:solidFill>
                <a:latin typeface="Poppins Bold"/>
                <a:ea typeface="Poppins Bold"/>
                <a:cs typeface="Poppins Bold"/>
                <a:sym typeface="Poppins Bold"/>
              </a:rPr>
              <a:t>EXTRACT</a:t>
            </a:r>
          </a:p>
        </p:txBody>
      </p:sp>
      <p:sp>
        <p:nvSpPr>
          <p:cNvPr id="8" name="TextBox 8"/>
          <p:cNvSpPr txBox="1"/>
          <p:nvPr/>
        </p:nvSpPr>
        <p:spPr>
          <a:xfrm>
            <a:off x="13082840" y="299322"/>
            <a:ext cx="417646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222222"/>
                </a:solidFill>
                <a:latin typeface="Poppins Bold"/>
                <a:ea typeface="Poppins Bold"/>
                <a:cs typeface="Poppins Bold"/>
                <a:sym typeface="Poppins Bold"/>
              </a:rPr>
              <a:t>Thang Long University</a:t>
            </a:r>
          </a:p>
        </p:txBody>
      </p:sp>
      <p:sp>
        <p:nvSpPr>
          <p:cNvPr id="9" name="TextBox 9"/>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10" name="TextBox 10"/>
          <p:cNvSpPr txBox="1"/>
          <p:nvPr/>
        </p:nvSpPr>
        <p:spPr>
          <a:xfrm>
            <a:off x="14163700" y="5542900"/>
            <a:ext cx="1870426" cy="509873"/>
          </a:xfrm>
          <a:prstGeom prst="rect">
            <a:avLst/>
          </a:prstGeom>
        </p:spPr>
        <p:txBody>
          <a:bodyPr lIns="0" tIns="0" rIns="0" bIns="0" rtlCol="0" anchor="t">
            <a:spAutoFit/>
          </a:bodyPr>
          <a:lstStyle/>
          <a:p>
            <a:pPr algn="l">
              <a:lnSpc>
                <a:spcPts val="3921"/>
              </a:lnSpc>
            </a:pPr>
            <a:r>
              <a:rPr lang="en-US" sz="2801">
                <a:solidFill>
                  <a:srgbClr val="000000"/>
                </a:solidFill>
                <a:latin typeface="Poppins"/>
                <a:ea typeface="Poppins"/>
                <a:cs typeface="Poppins"/>
                <a:sym typeface="Poppins"/>
              </a:rPr>
              <a:t>Location</a:t>
            </a:r>
          </a:p>
        </p:txBody>
      </p:sp>
    </p:spTree>
  </p:cSld>
  <p:clrMapOvr>
    <a:masterClrMapping/>
  </p:clrMapOvr>
  <p:transition>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0"/>
            <a:ext cx="0" cy="10287000"/>
          </a:xfrm>
          <a:prstGeom prst="line">
            <a:avLst/>
          </a:prstGeom>
          <a:ln w="28575" cap="flat">
            <a:solidFill>
              <a:srgbClr val="000000">
                <a:alpha val="7843"/>
              </a:srgbClr>
            </a:solidFill>
            <a:prstDash val="solid"/>
            <a:headEnd type="none" w="sm" len="sm"/>
            <a:tailEnd type="none" w="sm" len="sm"/>
          </a:ln>
        </p:spPr>
      </p:sp>
      <p:sp>
        <p:nvSpPr>
          <p:cNvPr id="3" name="AutoShape 3"/>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sp>
        <p:nvSpPr>
          <p:cNvPr id="4" name="Freeform 4"/>
          <p:cNvSpPr/>
          <p:nvPr/>
        </p:nvSpPr>
        <p:spPr>
          <a:xfrm>
            <a:off x="1781581" y="2507618"/>
            <a:ext cx="11301259" cy="1596303"/>
          </a:xfrm>
          <a:custGeom>
            <a:avLst/>
            <a:gdLst/>
            <a:ahLst/>
            <a:cxnLst/>
            <a:rect l="l" t="t" r="r" b="b"/>
            <a:pathLst>
              <a:path w="11301259" h="1596303">
                <a:moveTo>
                  <a:pt x="0" y="0"/>
                </a:moveTo>
                <a:lnTo>
                  <a:pt x="11301259" y="0"/>
                </a:lnTo>
                <a:lnTo>
                  <a:pt x="11301259" y="1596303"/>
                </a:lnTo>
                <a:lnTo>
                  <a:pt x="0" y="1596303"/>
                </a:lnTo>
                <a:lnTo>
                  <a:pt x="0" y="0"/>
                </a:lnTo>
                <a:close/>
              </a:path>
            </a:pathLst>
          </a:custGeom>
          <a:blipFill>
            <a:blip r:embed="rId2"/>
            <a:stretch>
              <a:fillRect/>
            </a:stretch>
          </a:blipFill>
        </p:spPr>
      </p:sp>
      <p:sp>
        <p:nvSpPr>
          <p:cNvPr id="5" name="Freeform 5"/>
          <p:cNvSpPr/>
          <p:nvPr/>
        </p:nvSpPr>
        <p:spPr>
          <a:xfrm>
            <a:off x="1781581" y="4661010"/>
            <a:ext cx="11301259" cy="1991847"/>
          </a:xfrm>
          <a:custGeom>
            <a:avLst/>
            <a:gdLst/>
            <a:ahLst/>
            <a:cxnLst/>
            <a:rect l="l" t="t" r="r" b="b"/>
            <a:pathLst>
              <a:path w="11301259" h="1991847">
                <a:moveTo>
                  <a:pt x="0" y="0"/>
                </a:moveTo>
                <a:lnTo>
                  <a:pt x="11301259" y="0"/>
                </a:lnTo>
                <a:lnTo>
                  <a:pt x="11301259" y="1991847"/>
                </a:lnTo>
                <a:lnTo>
                  <a:pt x="0" y="1991847"/>
                </a:lnTo>
                <a:lnTo>
                  <a:pt x="0" y="0"/>
                </a:lnTo>
                <a:close/>
              </a:path>
            </a:pathLst>
          </a:custGeom>
          <a:blipFill>
            <a:blip r:embed="rId3"/>
            <a:stretch>
              <a:fillRect/>
            </a:stretch>
          </a:blipFill>
        </p:spPr>
      </p:sp>
      <p:sp>
        <p:nvSpPr>
          <p:cNvPr id="6" name="Freeform 6"/>
          <p:cNvSpPr/>
          <p:nvPr/>
        </p:nvSpPr>
        <p:spPr>
          <a:xfrm>
            <a:off x="1781581" y="7209947"/>
            <a:ext cx="11301259" cy="2048353"/>
          </a:xfrm>
          <a:custGeom>
            <a:avLst/>
            <a:gdLst/>
            <a:ahLst/>
            <a:cxnLst/>
            <a:rect l="l" t="t" r="r" b="b"/>
            <a:pathLst>
              <a:path w="11301259" h="2048353">
                <a:moveTo>
                  <a:pt x="0" y="0"/>
                </a:moveTo>
                <a:lnTo>
                  <a:pt x="11301259" y="0"/>
                </a:lnTo>
                <a:lnTo>
                  <a:pt x="11301259" y="2048353"/>
                </a:lnTo>
                <a:lnTo>
                  <a:pt x="0" y="2048353"/>
                </a:lnTo>
                <a:lnTo>
                  <a:pt x="0" y="0"/>
                </a:lnTo>
                <a:close/>
              </a:path>
            </a:pathLst>
          </a:custGeom>
          <a:blipFill>
            <a:blip r:embed="rId4"/>
            <a:stretch>
              <a:fillRect/>
            </a:stretch>
          </a:blipFill>
        </p:spPr>
      </p:sp>
      <p:sp>
        <p:nvSpPr>
          <p:cNvPr id="7" name="TextBox 7"/>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22</a:t>
            </a:r>
          </a:p>
        </p:txBody>
      </p:sp>
      <p:sp>
        <p:nvSpPr>
          <p:cNvPr id="8" name="TextBox 8"/>
          <p:cNvSpPr txBox="1"/>
          <p:nvPr/>
        </p:nvSpPr>
        <p:spPr>
          <a:xfrm>
            <a:off x="1500169" y="276603"/>
            <a:ext cx="6284683" cy="424815"/>
          </a:xfrm>
          <a:prstGeom prst="rect">
            <a:avLst/>
          </a:prstGeom>
        </p:spPr>
        <p:txBody>
          <a:bodyPr lIns="0" tIns="0" rIns="0" bIns="0" rtlCol="0" anchor="t">
            <a:spAutoFit/>
          </a:bodyPr>
          <a:lstStyle/>
          <a:p>
            <a:pPr algn="l">
              <a:lnSpc>
                <a:spcPts val="3359"/>
              </a:lnSpc>
              <a:spcBef>
                <a:spcPct val="0"/>
              </a:spcBef>
            </a:pPr>
            <a:r>
              <a:rPr lang="en-US" sz="2400" b="1" spc="1296">
                <a:solidFill>
                  <a:srgbClr val="222222"/>
                </a:solidFill>
                <a:latin typeface="Poppins Bold"/>
                <a:ea typeface="Poppins Bold"/>
                <a:cs typeface="Poppins Bold"/>
                <a:sym typeface="Poppins Bold"/>
              </a:rPr>
              <a:t>DEMO EXTRACT</a:t>
            </a:r>
          </a:p>
        </p:txBody>
      </p:sp>
      <p:sp>
        <p:nvSpPr>
          <p:cNvPr id="9" name="TextBox 9"/>
          <p:cNvSpPr txBox="1"/>
          <p:nvPr/>
        </p:nvSpPr>
        <p:spPr>
          <a:xfrm>
            <a:off x="2253874" y="1095375"/>
            <a:ext cx="13780251" cy="1088393"/>
          </a:xfrm>
          <a:prstGeom prst="rect">
            <a:avLst/>
          </a:prstGeom>
        </p:spPr>
        <p:txBody>
          <a:bodyPr lIns="0" tIns="0" rIns="0" bIns="0" rtlCol="0" anchor="t">
            <a:spAutoFit/>
          </a:bodyPr>
          <a:lstStyle/>
          <a:p>
            <a:pPr algn="ctr">
              <a:lnSpc>
                <a:spcPts val="7600"/>
              </a:lnSpc>
            </a:pPr>
            <a:r>
              <a:rPr lang="en-US" sz="7600" b="1">
                <a:solidFill>
                  <a:srgbClr val="222222"/>
                </a:solidFill>
                <a:latin typeface="Poppins Bold"/>
                <a:ea typeface="Poppins Bold"/>
                <a:cs typeface="Poppins Bold"/>
                <a:sym typeface="Poppins Bold"/>
              </a:rPr>
              <a:t>EXTRACT</a:t>
            </a:r>
          </a:p>
        </p:txBody>
      </p:sp>
      <p:sp>
        <p:nvSpPr>
          <p:cNvPr id="10" name="TextBox 10"/>
          <p:cNvSpPr txBox="1"/>
          <p:nvPr/>
        </p:nvSpPr>
        <p:spPr>
          <a:xfrm>
            <a:off x="13082840" y="299322"/>
            <a:ext cx="417646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222222"/>
                </a:solidFill>
                <a:latin typeface="Poppins Bold"/>
                <a:ea typeface="Poppins Bold"/>
                <a:cs typeface="Poppins Bold"/>
                <a:sym typeface="Poppins Bold"/>
              </a:rPr>
              <a:t>Thang Long University</a:t>
            </a:r>
          </a:p>
        </p:txBody>
      </p:sp>
      <p:sp>
        <p:nvSpPr>
          <p:cNvPr id="11" name="TextBox 11"/>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12" name="TextBox 12"/>
          <p:cNvSpPr txBox="1"/>
          <p:nvPr/>
        </p:nvSpPr>
        <p:spPr>
          <a:xfrm>
            <a:off x="14057351" y="3007971"/>
            <a:ext cx="2227439" cy="509873"/>
          </a:xfrm>
          <a:prstGeom prst="rect">
            <a:avLst/>
          </a:prstGeom>
        </p:spPr>
        <p:txBody>
          <a:bodyPr lIns="0" tIns="0" rIns="0" bIns="0" rtlCol="0" anchor="t">
            <a:spAutoFit/>
          </a:bodyPr>
          <a:lstStyle/>
          <a:p>
            <a:pPr algn="ctr">
              <a:lnSpc>
                <a:spcPts val="3921"/>
              </a:lnSpc>
            </a:pPr>
            <a:r>
              <a:rPr lang="en-US" sz="2801">
                <a:solidFill>
                  <a:srgbClr val="000000"/>
                </a:solidFill>
                <a:latin typeface="Poppins"/>
                <a:ea typeface="Poppins"/>
                <a:cs typeface="Poppins"/>
                <a:sym typeface="Poppins"/>
              </a:rPr>
              <a:t>Sale Agent</a:t>
            </a:r>
          </a:p>
        </p:txBody>
      </p:sp>
      <p:sp>
        <p:nvSpPr>
          <p:cNvPr id="13" name="TextBox 13"/>
          <p:cNvSpPr txBox="1"/>
          <p:nvPr/>
        </p:nvSpPr>
        <p:spPr>
          <a:xfrm>
            <a:off x="14057351" y="5359135"/>
            <a:ext cx="2227439" cy="509873"/>
          </a:xfrm>
          <a:prstGeom prst="rect">
            <a:avLst/>
          </a:prstGeom>
        </p:spPr>
        <p:txBody>
          <a:bodyPr lIns="0" tIns="0" rIns="0" bIns="0" rtlCol="0" anchor="t">
            <a:spAutoFit/>
          </a:bodyPr>
          <a:lstStyle/>
          <a:p>
            <a:pPr algn="ctr">
              <a:lnSpc>
                <a:spcPts val="3921"/>
              </a:lnSpc>
            </a:pPr>
            <a:r>
              <a:rPr lang="en-US" sz="2801">
                <a:solidFill>
                  <a:srgbClr val="000000"/>
                </a:solidFill>
                <a:latin typeface="Poppins"/>
                <a:ea typeface="Poppins"/>
                <a:cs typeface="Poppins"/>
                <a:sym typeface="Poppins"/>
              </a:rPr>
              <a:t>Sale Class</a:t>
            </a:r>
          </a:p>
        </p:txBody>
      </p:sp>
      <p:sp>
        <p:nvSpPr>
          <p:cNvPr id="14" name="TextBox 14"/>
          <p:cNvSpPr txBox="1"/>
          <p:nvPr/>
        </p:nvSpPr>
        <p:spPr>
          <a:xfrm>
            <a:off x="14057351" y="7936325"/>
            <a:ext cx="2227439" cy="509873"/>
          </a:xfrm>
          <a:prstGeom prst="rect">
            <a:avLst/>
          </a:prstGeom>
        </p:spPr>
        <p:txBody>
          <a:bodyPr lIns="0" tIns="0" rIns="0" bIns="0" rtlCol="0" anchor="t">
            <a:spAutoFit/>
          </a:bodyPr>
          <a:lstStyle/>
          <a:p>
            <a:pPr algn="ctr">
              <a:lnSpc>
                <a:spcPts val="3921"/>
              </a:lnSpc>
            </a:pPr>
            <a:r>
              <a:rPr lang="en-US" sz="2801">
                <a:solidFill>
                  <a:srgbClr val="000000"/>
                </a:solidFill>
                <a:latin typeface="Poppins"/>
                <a:ea typeface="Poppins"/>
                <a:cs typeface="Poppins"/>
                <a:sym typeface="Poppins"/>
              </a:rPr>
              <a:t>Customer</a:t>
            </a:r>
          </a:p>
        </p:txBody>
      </p:sp>
    </p:spTree>
  </p:cSld>
  <p:clrMapOvr>
    <a:masterClrMapping/>
  </p:clrMapOvr>
  <p:transition>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0"/>
            <a:ext cx="0" cy="10287000"/>
          </a:xfrm>
          <a:prstGeom prst="line">
            <a:avLst/>
          </a:prstGeom>
          <a:ln w="28575" cap="flat">
            <a:solidFill>
              <a:srgbClr val="000000">
                <a:alpha val="7843"/>
              </a:srgbClr>
            </a:solidFill>
            <a:prstDash val="solid"/>
            <a:headEnd type="none" w="sm" len="sm"/>
            <a:tailEnd type="none" w="sm" len="sm"/>
          </a:ln>
        </p:spPr>
      </p:sp>
      <p:sp>
        <p:nvSpPr>
          <p:cNvPr id="3" name="AutoShape 3"/>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sp>
        <p:nvSpPr>
          <p:cNvPr id="4" name="Freeform 4"/>
          <p:cNvSpPr/>
          <p:nvPr/>
        </p:nvSpPr>
        <p:spPr>
          <a:xfrm>
            <a:off x="2134222" y="3519690"/>
            <a:ext cx="11301259" cy="1850581"/>
          </a:xfrm>
          <a:custGeom>
            <a:avLst/>
            <a:gdLst/>
            <a:ahLst/>
            <a:cxnLst/>
            <a:rect l="l" t="t" r="r" b="b"/>
            <a:pathLst>
              <a:path w="11301259" h="1850581">
                <a:moveTo>
                  <a:pt x="0" y="0"/>
                </a:moveTo>
                <a:lnTo>
                  <a:pt x="11301259" y="0"/>
                </a:lnTo>
                <a:lnTo>
                  <a:pt x="11301259" y="1850581"/>
                </a:lnTo>
                <a:lnTo>
                  <a:pt x="0" y="1850581"/>
                </a:lnTo>
                <a:lnTo>
                  <a:pt x="0" y="0"/>
                </a:lnTo>
                <a:close/>
              </a:path>
            </a:pathLst>
          </a:custGeom>
          <a:blipFill>
            <a:blip r:embed="rId2"/>
            <a:stretch>
              <a:fillRect/>
            </a:stretch>
          </a:blipFill>
        </p:spPr>
      </p:sp>
      <p:sp>
        <p:nvSpPr>
          <p:cNvPr id="5" name="Freeform 5"/>
          <p:cNvSpPr/>
          <p:nvPr/>
        </p:nvSpPr>
        <p:spPr>
          <a:xfrm>
            <a:off x="2134222" y="7854037"/>
            <a:ext cx="11301259" cy="1539797"/>
          </a:xfrm>
          <a:custGeom>
            <a:avLst/>
            <a:gdLst/>
            <a:ahLst/>
            <a:cxnLst/>
            <a:rect l="l" t="t" r="r" b="b"/>
            <a:pathLst>
              <a:path w="11301259" h="1539797">
                <a:moveTo>
                  <a:pt x="0" y="0"/>
                </a:moveTo>
                <a:lnTo>
                  <a:pt x="11301259" y="0"/>
                </a:lnTo>
                <a:lnTo>
                  <a:pt x="11301259" y="1539796"/>
                </a:lnTo>
                <a:lnTo>
                  <a:pt x="0" y="1539796"/>
                </a:lnTo>
                <a:lnTo>
                  <a:pt x="0" y="0"/>
                </a:lnTo>
                <a:close/>
              </a:path>
            </a:pathLst>
          </a:custGeom>
          <a:blipFill>
            <a:blip r:embed="rId3"/>
            <a:stretch>
              <a:fillRect/>
            </a:stretch>
          </a:blipFill>
        </p:spPr>
      </p:sp>
      <p:sp>
        <p:nvSpPr>
          <p:cNvPr id="6" name="Freeform 6"/>
          <p:cNvSpPr/>
          <p:nvPr/>
        </p:nvSpPr>
        <p:spPr>
          <a:xfrm>
            <a:off x="2134222" y="5835192"/>
            <a:ext cx="11301259" cy="1553923"/>
          </a:xfrm>
          <a:custGeom>
            <a:avLst/>
            <a:gdLst/>
            <a:ahLst/>
            <a:cxnLst/>
            <a:rect l="l" t="t" r="r" b="b"/>
            <a:pathLst>
              <a:path w="11301259" h="1553923">
                <a:moveTo>
                  <a:pt x="0" y="0"/>
                </a:moveTo>
                <a:lnTo>
                  <a:pt x="11301259" y="0"/>
                </a:lnTo>
                <a:lnTo>
                  <a:pt x="11301259" y="1553923"/>
                </a:lnTo>
                <a:lnTo>
                  <a:pt x="0" y="1553923"/>
                </a:lnTo>
                <a:lnTo>
                  <a:pt x="0" y="0"/>
                </a:lnTo>
                <a:close/>
              </a:path>
            </a:pathLst>
          </a:custGeom>
          <a:blipFill>
            <a:blip r:embed="rId4"/>
            <a:stretch>
              <a:fillRect/>
            </a:stretch>
          </a:blipFill>
        </p:spPr>
      </p:sp>
      <p:sp>
        <p:nvSpPr>
          <p:cNvPr id="7" name="TextBox 7"/>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26</a:t>
            </a:r>
          </a:p>
        </p:txBody>
      </p:sp>
      <p:sp>
        <p:nvSpPr>
          <p:cNvPr id="8" name="TextBox 8"/>
          <p:cNvSpPr txBox="1"/>
          <p:nvPr/>
        </p:nvSpPr>
        <p:spPr>
          <a:xfrm>
            <a:off x="1500169" y="276603"/>
            <a:ext cx="6284683" cy="424815"/>
          </a:xfrm>
          <a:prstGeom prst="rect">
            <a:avLst/>
          </a:prstGeom>
        </p:spPr>
        <p:txBody>
          <a:bodyPr lIns="0" tIns="0" rIns="0" bIns="0" rtlCol="0" anchor="t">
            <a:spAutoFit/>
          </a:bodyPr>
          <a:lstStyle/>
          <a:p>
            <a:pPr algn="l">
              <a:lnSpc>
                <a:spcPts val="3359"/>
              </a:lnSpc>
              <a:spcBef>
                <a:spcPct val="0"/>
              </a:spcBef>
            </a:pPr>
            <a:r>
              <a:rPr lang="en-US" sz="2400" b="1" spc="1296">
                <a:solidFill>
                  <a:srgbClr val="222222"/>
                </a:solidFill>
                <a:latin typeface="Poppins Bold"/>
                <a:ea typeface="Poppins Bold"/>
                <a:cs typeface="Poppins Bold"/>
                <a:sym typeface="Poppins Bold"/>
              </a:rPr>
              <a:t>DEMO EXTRACT</a:t>
            </a:r>
          </a:p>
        </p:txBody>
      </p:sp>
      <p:sp>
        <p:nvSpPr>
          <p:cNvPr id="9" name="TextBox 9"/>
          <p:cNvSpPr txBox="1"/>
          <p:nvPr/>
        </p:nvSpPr>
        <p:spPr>
          <a:xfrm>
            <a:off x="2253874" y="1095375"/>
            <a:ext cx="13780251" cy="1088393"/>
          </a:xfrm>
          <a:prstGeom prst="rect">
            <a:avLst/>
          </a:prstGeom>
        </p:spPr>
        <p:txBody>
          <a:bodyPr lIns="0" tIns="0" rIns="0" bIns="0" rtlCol="0" anchor="t">
            <a:spAutoFit/>
          </a:bodyPr>
          <a:lstStyle/>
          <a:p>
            <a:pPr algn="ctr">
              <a:lnSpc>
                <a:spcPts val="7600"/>
              </a:lnSpc>
            </a:pPr>
            <a:r>
              <a:rPr lang="en-US" sz="7600" b="1">
                <a:solidFill>
                  <a:srgbClr val="222222"/>
                </a:solidFill>
                <a:latin typeface="Poppins Bold"/>
                <a:ea typeface="Poppins Bold"/>
                <a:cs typeface="Poppins Bold"/>
                <a:sym typeface="Poppins Bold"/>
              </a:rPr>
              <a:t>EXTRACT</a:t>
            </a:r>
          </a:p>
        </p:txBody>
      </p:sp>
      <p:sp>
        <p:nvSpPr>
          <p:cNvPr id="10" name="TextBox 10"/>
          <p:cNvSpPr txBox="1"/>
          <p:nvPr/>
        </p:nvSpPr>
        <p:spPr>
          <a:xfrm>
            <a:off x="13082840" y="299322"/>
            <a:ext cx="417646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222222"/>
                </a:solidFill>
                <a:latin typeface="Poppins Bold"/>
                <a:ea typeface="Poppins Bold"/>
                <a:cs typeface="Poppins Bold"/>
                <a:sym typeface="Poppins Bold"/>
              </a:rPr>
              <a:t>Thang Long University</a:t>
            </a:r>
          </a:p>
        </p:txBody>
      </p:sp>
      <p:sp>
        <p:nvSpPr>
          <p:cNvPr id="11" name="TextBox 11"/>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12" name="TextBox 12"/>
          <p:cNvSpPr txBox="1"/>
          <p:nvPr/>
        </p:nvSpPr>
        <p:spPr>
          <a:xfrm>
            <a:off x="13759331" y="4147182"/>
            <a:ext cx="3685243" cy="509873"/>
          </a:xfrm>
          <a:prstGeom prst="rect">
            <a:avLst/>
          </a:prstGeom>
        </p:spPr>
        <p:txBody>
          <a:bodyPr lIns="0" tIns="0" rIns="0" bIns="0" rtlCol="0" anchor="t">
            <a:spAutoFit/>
          </a:bodyPr>
          <a:lstStyle/>
          <a:p>
            <a:pPr algn="ctr">
              <a:lnSpc>
                <a:spcPts val="3921"/>
              </a:lnSpc>
            </a:pPr>
            <a:r>
              <a:rPr lang="en-US" sz="2801">
                <a:solidFill>
                  <a:srgbClr val="000000"/>
                </a:solidFill>
                <a:latin typeface="Poppins"/>
                <a:ea typeface="Poppins"/>
                <a:cs typeface="Poppins"/>
                <a:sym typeface="Poppins"/>
              </a:rPr>
              <a:t>Lead</a:t>
            </a:r>
          </a:p>
        </p:txBody>
      </p:sp>
      <p:sp>
        <p:nvSpPr>
          <p:cNvPr id="13" name="TextBox 13"/>
          <p:cNvSpPr txBox="1"/>
          <p:nvPr/>
        </p:nvSpPr>
        <p:spPr>
          <a:xfrm>
            <a:off x="13759331" y="8326136"/>
            <a:ext cx="3685243" cy="509873"/>
          </a:xfrm>
          <a:prstGeom prst="rect">
            <a:avLst/>
          </a:prstGeom>
        </p:spPr>
        <p:txBody>
          <a:bodyPr lIns="0" tIns="0" rIns="0" bIns="0" rtlCol="0" anchor="t">
            <a:spAutoFit/>
          </a:bodyPr>
          <a:lstStyle/>
          <a:p>
            <a:pPr algn="ctr">
              <a:lnSpc>
                <a:spcPts val="3921"/>
              </a:lnSpc>
            </a:pPr>
            <a:r>
              <a:rPr lang="en-US" sz="2801">
                <a:solidFill>
                  <a:srgbClr val="000000"/>
                </a:solidFill>
                <a:latin typeface="Poppins"/>
                <a:ea typeface="Poppins"/>
                <a:cs typeface="Poppins"/>
                <a:sym typeface="Poppins"/>
              </a:rPr>
              <a:t>Cost</a:t>
            </a:r>
          </a:p>
        </p:txBody>
      </p:sp>
      <p:sp>
        <p:nvSpPr>
          <p:cNvPr id="14" name="TextBox 14"/>
          <p:cNvSpPr txBox="1"/>
          <p:nvPr/>
        </p:nvSpPr>
        <p:spPr>
          <a:xfrm>
            <a:off x="13759331" y="6314355"/>
            <a:ext cx="3685243" cy="509873"/>
          </a:xfrm>
          <a:prstGeom prst="rect">
            <a:avLst/>
          </a:prstGeom>
        </p:spPr>
        <p:txBody>
          <a:bodyPr lIns="0" tIns="0" rIns="0" bIns="0" rtlCol="0" anchor="t">
            <a:spAutoFit/>
          </a:bodyPr>
          <a:lstStyle/>
          <a:p>
            <a:pPr algn="ctr">
              <a:lnSpc>
                <a:spcPts val="3921"/>
              </a:lnSpc>
            </a:pPr>
            <a:r>
              <a:rPr lang="en-US" sz="2801">
                <a:solidFill>
                  <a:srgbClr val="000000"/>
                </a:solidFill>
                <a:latin typeface="Poppins"/>
                <a:ea typeface="Poppins"/>
                <a:cs typeface="Poppins"/>
                <a:sym typeface="Poppins"/>
              </a:rPr>
              <a:t>Sales</a:t>
            </a:r>
          </a:p>
        </p:txBody>
      </p:sp>
      <p:sp>
        <p:nvSpPr>
          <p:cNvPr id="15" name="TextBox 15"/>
          <p:cNvSpPr txBox="1"/>
          <p:nvPr/>
        </p:nvSpPr>
        <p:spPr>
          <a:xfrm>
            <a:off x="2134222" y="2553930"/>
            <a:ext cx="4191011" cy="509873"/>
          </a:xfrm>
          <a:prstGeom prst="rect">
            <a:avLst/>
          </a:prstGeom>
        </p:spPr>
        <p:txBody>
          <a:bodyPr lIns="0" tIns="0" rIns="0" bIns="0" rtlCol="0" anchor="t">
            <a:spAutoFit/>
          </a:bodyPr>
          <a:lstStyle/>
          <a:p>
            <a:pPr algn="ctr">
              <a:lnSpc>
                <a:spcPts val="3921"/>
              </a:lnSpc>
            </a:pPr>
            <a:r>
              <a:rPr lang="en-US" sz="2801" b="1">
                <a:solidFill>
                  <a:srgbClr val="000000"/>
                </a:solidFill>
                <a:latin typeface="Poppins Bold"/>
                <a:ea typeface="Poppins Bold"/>
                <a:cs typeface="Poppins Bold"/>
                <a:sym typeface="Poppins Bold"/>
              </a:rPr>
              <a:t>Lấy dữ liệu từ file csv</a:t>
            </a:r>
          </a:p>
        </p:txBody>
      </p:sp>
    </p:spTree>
  </p:cSld>
  <p:clrMapOvr>
    <a:masterClrMapping/>
  </p:clrMapOvr>
  <p:transition>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0"/>
            <a:ext cx="0" cy="10287000"/>
          </a:xfrm>
          <a:prstGeom prst="line">
            <a:avLst/>
          </a:prstGeom>
          <a:ln w="28575" cap="flat">
            <a:solidFill>
              <a:srgbClr val="000000">
                <a:alpha val="7843"/>
              </a:srgbClr>
            </a:solidFill>
            <a:prstDash val="solid"/>
            <a:headEnd type="none" w="sm" len="sm"/>
            <a:tailEnd type="none" w="sm" len="sm"/>
          </a:ln>
        </p:spPr>
      </p:sp>
      <p:sp>
        <p:nvSpPr>
          <p:cNvPr id="3" name="AutoShape 3"/>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sp>
        <p:nvSpPr>
          <p:cNvPr id="4" name="Freeform 4"/>
          <p:cNvSpPr/>
          <p:nvPr/>
        </p:nvSpPr>
        <p:spPr>
          <a:xfrm>
            <a:off x="2809095" y="3198963"/>
            <a:ext cx="12857818" cy="3262671"/>
          </a:xfrm>
          <a:custGeom>
            <a:avLst/>
            <a:gdLst/>
            <a:ahLst/>
            <a:cxnLst/>
            <a:rect l="l" t="t" r="r" b="b"/>
            <a:pathLst>
              <a:path w="12857818" h="3262671">
                <a:moveTo>
                  <a:pt x="0" y="0"/>
                </a:moveTo>
                <a:lnTo>
                  <a:pt x="12857818" y="0"/>
                </a:lnTo>
                <a:lnTo>
                  <a:pt x="12857818" y="3262671"/>
                </a:lnTo>
                <a:lnTo>
                  <a:pt x="0" y="3262671"/>
                </a:lnTo>
                <a:lnTo>
                  <a:pt x="0" y="0"/>
                </a:lnTo>
                <a:close/>
              </a:path>
            </a:pathLst>
          </a:custGeom>
          <a:blipFill>
            <a:blip r:embed="rId2"/>
            <a:stretch>
              <a:fillRect/>
            </a:stretch>
          </a:blipFill>
        </p:spPr>
      </p:sp>
      <p:sp>
        <p:nvSpPr>
          <p:cNvPr id="5" name="Freeform 5"/>
          <p:cNvSpPr/>
          <p:nvPr/>
        </p:nvSpPr>
        <p:spPr>
          <a:xfrm>
            <a:off x="2809095" y="7199974"/>
            <a:ext cx="12857818" cy="2378696"/>
          </a:xfrm>
          <a:custGeom>
            <a:avLst/>
            <a:gdLst/>
            <a:ahLst/>
            <a:cxnLst/>
            <a:rect l="l" t="t" r="r" b="b"/>
            <a:pathLst>
              <a:path w="12857818" h="2378696">
                <a:moveTo>
                  <a:pt x="0" y="0"/>
                </a:moveTo>
                <a:lnTo>
                  <a:pt x="12857818" y="0"/>
                </a:lnTo>
                <a:lnTo>
                  <a:pt x="12857818" y="2378697"/>
                </a:lnTo>
                <a:lnTo>
                  <a:pt x="0" y="2378697"/>
                </a:lnTo>
                <a:lnTo>
                  <a:pt x="0" y="0"/>
                </a:lnTo>
                <a:close/>
              </a:path>
            </a:pathLst>
          </a:custGeom>
          <a:blipFill>
            <a:blip r:embed="rId3"/>
            <a:stretch>
              <a:fillRect/>
            </a:stretch>
          </a:blipFill>
        </p:spPr>
      </p:sp>
      <p:sp>
        <p:nvSpPr>
          <p:cNvPr id="6" name="TextBox 6"/>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27</a:t>
            </a:r>
          </a:p>
        </p:txBody>
      </p:sp>
      <p:sp>
        <p:nvSpPr>
          <p:cNvPr id="7" name="TextBox 7"/>
          <p:cNvSpPr txBox="1"/>
          <p:nvPr/>
        </p:nvSpPr>
        <p:spPr>
          <a:xfrm>
            <a:off x="1500169" y="276603"/>
            <a:ext cx="6284683" cy="424815"/>
          </a:xfrm>
          <a:prstGeom prst="rect">
            <a:avLst/>
          </a:prstGeom>
        </p:spPr>
        <p:txBody>
          <a:bodyPr lIns="0" tIns="0" rIns="0" bIns="0" rtlCol="0" anchor="t">
            <a:spAutoFit/>
          </a:bodyPr>
          <a:lstStyle/>
          <a:p>
            <a:pPr algn="l">
              <a:lnSpc>
                <a:spcPts val="3359"/>
              </a:lnSpc>
              <a:spcBef>
                <a:spcPct val="0"/>
              </a:spcBef>
            </a:pPr>
            <a:r>
              <a:rPr lang="en-US" sz="2400" b="1" spc="1296">
                <a:solidFill>
                  <a:srgbClr val="222222"/>
                </a:solidFill>
                <a:latin typeface="Poppins Bold"/>
                <a:ea typeface="Poppins Bold"/>
                <a:cs typeface="Poppins Bold"/>
                <a:sym typeface="Poppins Bold"/>
              </a:rPr>
              <a:t>DEMO TRANSFORM</a:t>
            </a:r>
          </a:p>
        </p:txBody>
      </p:sp>
      <p:sp>
        <p:nvSpPr>
          <p:cNvPr id="8" name="TextBox 8"/>
          <p:cNvSpPr txBox="1"/>
          <p:nvPr/>
        </p:nvSpPr>
        <p:spPr>
          <a:xfrm>
            <a:off x="2253874" y="1390604"/>
            <a:ext cx="13780251" cy="1146176"/>
          </a:xfrm>
          <a:prstGeom prst="rect">
            <a:avLst/>
          </a:prstGeom>
        </p:spPr>
        <p:txBody>
          <a:bodyPr lIns="0" tIns="0" rIns="0" bIns="0" rtlCol="0" anchor="t">
            <a:spAutoFit/>
          </a:bodyPr>
          <a:lstStyle/>
          <a:p>
            <a:pPr algn="ctr">
              <a:lnSpc>
                <a:spcPts val="8000"/>
              </a:lnSpc>
            </a:pPr>
            <a:r>
              <a:rPr lang="en-US" sz="8000" b="1">
                <a:solidFill>
                  <a:srgbClr val="222222"/>
                </a:solidFill>
                <a:latin typeface="Poppins Bold"/>
                <a:ea typeface="Poppins Bold"/>
                <a:cs typeface="Poppins Bold"/>
                <a:sym typeface="Poppins Bold"/>
              </a:rPr>
              <a:t>TRANSFORM</a:t>
            </a:r>
          </a:p>
        </p:txBody>
      </p:sp>
      <p:sp>
        <p:nvSpPr>
          <p:cNvPr id="9" name="TextBox 9"/>
          <p:cNvSpPr txBox="1"/>
          <p:nvPr/>
        </p:nvSpPr>
        <p:spPr>
          <a:xfrm>
            <a:off x="13082840" y="299322"/>
            <a:ext cx="417646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222222"/>
                </a:solidFill>
                <a:latin typeface="Poppins Bold"/>
                <a:ea typeface="Poppins Bold"/>
                <a:cs typeface="Poppins Bold"/>
                <a:sym typeface="Poppins Bold"/>
              </a:rPr>
              <a:t>Thang Long University</a:t>
            </a:r>
          </a:p>
        </p:txBody>
      </p:sp>
      <p:sp>
        <p:nvSpPr>
          <p:cNvPr id="10" name="TextBox 10"/>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11" name="TextBox 11"/>
          <p:cNvSpPr txBox="1"/>
          <p:nvPr/>
        </p:nvSpPr>
        <p:spPr>
          <a:xfrm>
            <a:off x="2991246" y="6533005"/>
            <a:ext cx="7671890" cy="509873"/>
          </a:xfrm>
          <a:prstGeom prst="rect">
            <a:avLst/>
          </a:prstGeom>
        </p:spPr>
        <p:txBody>
          <a:bodyPr lIns="0" tIns="0" rIns="0" bIns="0" rtlCol="0" anchor="t">
            <a:spAutoFit/>
          </a:bodyPr>
          <a:lstStyle/>
          <a:p>
            <a:pPr algn="l">
              <a:lnSpc>
                <a:spcPts val="3921"/>
              </a:lnSpc>
            </a:pPr>
            <a:r>
              <a:rPr lang="en-US" sz="2801">
                <a:solidFill>
                  <a:srgbClr val="000000"/>
                </a:solidFill>
                <a:latin typeface="Poppins"/>
                <a:ea typeface="Poppins"/>
                <a:cs typeface="Poppins"/>
                <a:sym typeface="Poppins"/>
              </a:rPr>
              <a:t>Chuyển đổi kiểu dữ liệu các cột thời gian</a:t>
            </a:r>
          </a:p>
        </p:txBody>
      </p:sp>
      <p:sp>
        <p:nvSpPr>
          <p:cNvPr id="12" name="TextBox 12"/>
          <p:cNvSpPr txBox="1"/>
          <p:nvPr/>
        </p:nvSpPr>
        <p:spPr>
          <a:xfrm>
            <a:off x="2991246" y="2570072"/>
            <a:ext cx="7076868" cy="509873"/>
          </a:xfrm>
          <a:prstGeom prst="rect">
            <a:avLst/>
          </a:prstGeom>
        </p:spPr>
        <p:txBody>
          <a:bodyPr lIns="0" tIns="0" rIns="0" bIns="0" rtlCol="0" anchor="t">
            <a:spAutoFit/>
          </a:bodyPr>
          <a:lstStyle/>
          <a:p>
            <a:pPr algn="l">
              <a:lnSpc>
                <a:spcPts val="3921"/>
              </a:lnSpc>
            </a:pPr>
            <a:r>
              <a:rPr lang="en-US" sz="2801">
                <a:solidFill>
                  <a:srgbClr val="000000"/>
                </a:solidFill>
                <a:latin typeface="Poppins"/>
                <a:ea typeface="Poppins"/>
                <a:cs typeface="Poppins"/>
                <a:sym typeface="Poppins"/>
              </a:rPr>
              <a:t>Xóa các cột không cần thiết</a:t>
            </a:r>
          </a:p>
        </p:txBody>
      </p:sp>
    </p:spTree>
  </p:cSld>
  <p:clrMapOvr>
    <a:masterClrMapping/>
  </p:clrMapOvr>
  <p:transition>
    <p:cover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0"/>
            <a:ext cx="0" cy="10287000"/>
          </a:xfrm>
          <a:prstGeom prst="line">
            <a:avLst/>
          </a:prstGeom>
          <a:ln w="28575" cap="flat">
            <a:solidFill>
              <a:srgbClr val="000000">
                <a:alpha val="7843"/>
              </a:srgbClr>
            </a:solidFill>
            <a:prstDash val="solid"/>
            <a:headEnd type="none" w="sm" len="sm"/>
            <a:tailEnd type="none" w="sm" len="sm"/>
          </a:ln>
        </p:spPr>
      </p:sp>
      <p:sp>
        <p:nvSpPr>
          <p:cNvPr id="3" name="AutoShape 3"/>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sp>
        <p:nvSpPr>
          <p:cNvPr id="4" name="Freeform 4"/>
          <p:cNvSpPr/>
          <p:nvPr/>
        </p:nvSpPr>
        <p:spPr>
          <a:xfrm>
            <a:off x="2991246" y="3993990"/>
            <a:ext cx="12861052" cy="1688013"/>
          </a:xfrm>
          <a:custGeom>
            <a:avLst/>
            <a:gdLst/>
            <a:ahLst/>
            <a:cxnLst/>
            <a:rect l="l" t="t" r="r" b="b"/>
            <a:pathLst>
              <a:path w="12861052" h="1688013">
                <a:moveTo>
                  <a:pt x="0" y="0"/>
                </a:moveTo>
                <a:lnTo>
                  <a:pt x="12861053" y="0"/>
                </a:lnTo>
                <a:lnTo>
                  <a:pt x="12861053" y="1688014"/>
                </a:lnTo>
                <a:lnTo>
                  <a:pt x="0" y="1688014"/>
                </a:lnTo>
                <a:lnTo>
                  <a:pt x="0" y="0"/>
                </a:lnTo>
                <a:close/>
              </a:path>
            </a:pathLst>
          </a:custGeom>
          <a:blipFill>
            <a:blip r:embed="rId2"/>
            <a:stretch>
              <a:fillRect/>
            </a:stretch>
          </a:blipFill>
        </p:spPr>
      </p:sp>
      <p:sp>
        <p:nvSpPr>
          <p:cNvPr id="5" name="Freeform 5"/>
          <p:cNvSpPr/>
          <p:nvPr/>
        </p:nvSpPr>
        <p:spPr>
          <a:xfrm>
            <a:off x="2991246" y="6786246"/>
            <a:ext cx="12861052" cy="1736242"/>
          </a:xfrm>
          <a:custGeom>
            <a:avLst/>
            <a:gdLst/>
            <a:ahLst/>
            <a:cxnLst/>
            <a:rect l="l" t="t" r="r" b="b"/>
            <a:pathLst>
              <a:path w="12861052" h="1736242">
                <a:moveTo>
                  <a:pt x="0" y="0"/>
                </a:moveTo>
                <a:lnTo>
                  <a:pt x="12861053" y="0"/>
                </a:lnTo>
                <a:lnTo>
                  <a:pt x="12861053" y="1736242"/>
                </a:lnTo>
                <a:lnTo>
                  <a:pt x="0" y="1736242"/>
                </a:lnTo>
                <a:lnTo>
                  <a:pt x="0" y="0"/>
                </a:lnTo>
                <a:close/>
              </a:path>
            </a:pathLst>
          </a:custGeom>
          <a:blipFill>
            <a:blip r:embed="rId3"/>
            <a:stretch>
              <a:fillRect/>
            </a:stretch>
          </a:blipFill>
        </p:spPr>
      </p:sp>
      <p:sp>
        <p:nvSpPr>
          <p:cNvPr id="6" name="TextBox 6"/>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28</a:t>
            </a:r>
          </a:p>
        </p:txBody>
      </p:sp>
      <p:sp>
        <p:nvSpPr>
          <p:cNvPr id="7" name="TextBox 7"/>
          <p:cNvSpPr txBox="1"/>
          <p:nvPr/>
        </p:nvSpPr>
        <p:spPr>
          <a:xfrm>
            <a:off x="1500169" y="276603"/>
            <a:ext cx="6284683" cy="424815"/>
          </a:xfrm>
          <a:prstGeom prst="rect">
            <a:avLst/>
          </a:prstGeom>
        </p:spPr>
        <p:txBody>
          <a:bodyPr lIns="0" tIns="0" rIns="0" bIns="0" rtlCol="0" anchor="t">
            <a:spAutoFit/>
          </a:bodyPr>
          <a:lstStyle/>
          <a:p>
            <a:pPr algn="l">
              <a:lnSpc>
                <a:spcPts val="3359"/>
              </a:lnSpc>
              <a:spcBef>
                <a:spcPct val="0"/>
              </a:spcBef>
            </a:pPr>
            <a:r>
              <a:rPr lang="en-US" sz="2400" b="1" spc="1296">
                <a:solidFill>
                  <a:srgbClr val="222222"/>
                </a:solidFill>
                <a:latin typeface="Poppins Bold"/>
                <a:ea typeface="Poppins Bold"/>
                <a:cs typeface="Poppins Bold"/>
                <a:sym typeface="Poppins Bold"/>
              </a:rPr>
              <a:t>DEMO TRANSFORM</a:t>
            </a:r>
          </a:p>
        </p:txBody>
      </p:sp>
      <p:sp>
        <p:nvSpPr>
          <p:cNvPr id="8" name="TextBox 8"/>
          <p:cNvSpPr txBox="1"/>
          <p:nvPr/>
        </p:nvSpPr>
        <p:spPr>
          <a:xfrm>
            <a:off x="2253874" y="1390604"/>
            <a:ext cx="13780251" cy="1146176"/>
          </a:xfrm>
          <a:prstGeom prst="rect">
            <a:avLst/>
          </a:prstGeom>
        </p:spPr>
        <p:txBody>
          <a:bodyPr lIns="0" tIns="0" rIns="0" bIns="0" rtlCol="0" anchor="t">
            <a:spAutoFit/>
          </a:bodyPr>
          <a:lstStyle/>
          <a:p>
            <a:pPr algn="ctr">
              <a:lnSpc>
                <a:spcPts val="8000"/>
              </a:lnSpc>
            </a:pPr>
            <a:r>
              <a:rPr lang="en-US" sz="8000" b="1">
                <a:solidFill>
                  <a:srgbClr val="222222"/>
                </a:solidFill>
                <a:latin typeface="Poppins Bold"/>
                <a:ea typeface="Poppins Bold"/>
                <a:cs typeface="Poppins Bold"/>
                <a:sym typeface="Poppins Bold"/>
              </a:rPr>
              <a:t>TRANSFORM</a:t>
            </a:r>
          </a:p>
        </p:txBody>
      </p:sp>
      <p:sp>
        <p:nvSpPr>
          <p:cNvPr id="9" name="TextBox 9"/>
          <p:cNvSpPr txBox="1"/>
          <p:nvPr/>
        </p:nvSpPr>
        <p:spPr>
          <a:xfrm>
            <a:off x="13082840" y="299322"/>
            <a:ext cx="417646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222222"/>
                </a:solidFill>
                <a:latin typeface="Poppins Bold"/>
                <a:ea typeface="Poppins Bold"/>
                <a:cs typeface="Poppins Bold"/>
                <a:sym typeface="Poppins Bold"/>
              </a:rPr>
              <a:t>Thang Long University</a:t>
            </a:r>
          </a:p>
        </p:txBody>
      </p:sp>
      <p:sp>
        <p:nvSpPr>
          <p:cNvPr id="10" name="TextBox 10"/>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11" name="TextBox 11"/>
          <p:cNvSpPr txBox="1"/>
          <p:nvPr/>
        </p:nvSpPr>
        <p:spPr>
          <a:xfrm>
            <a:off x="2991246" y="6010216"/>
            <a:ext cx="7671890" cy="509873"/>
          </a:xfrm>
          <a:prstGeom prst="rect">
            <a:avLst/>
          </a:prstGeom>
        </p:spPr>
        <p:txBody>
          <a:bodyPr lIns="0" tIns="0" rIns="0" bIns="0" rtlCol="0" anchor="t">
            <a:spAutoFit/>
          </a:bodyPr>
          <a:lstStyle/>
          <a:p>
            <a:pPr algn="l">
              <a:lnSpc>
                <a:spcPts val="3921"/>
              </a:lnSpc>
            </a:pPr>
            <a:r>
              <a:rPr lang="en-US" sz="2801">
                <a:solidFill>
                  <a:srgbClr val="000000"/>
                </a:solidFill>
                <a:latin typeface="Poppins"/>
                <a:ea typeface="Poppins"/>
                <a:cs typeface="Poppins"/>
                <a:sym typeface="Poppins"/>
              </a:rPr>
              <a:t> Điền vào các giá trị null</a:t>
            </a:r>
          </a:p>
        </p:txBody>
      </p:sp>
      <p:sp>
        <p:nvSpPr>
          <p:cNvPr id="12" name="TextBox 12"/>
          <p:cNvSpPr txBox="1"/>
          <p:nvPr/>
        </p:nvSpPr>
        <p:spPr>
          <a:xfrm>
            <a:off x="2991246" y="3217418"/>
            <a:ext cx="7076868" cy="509873"/>
          </a:xfrm>
          <a:prstGeom prst="rect">
            <a:avLst/>
          </a:prstGeom>
        </p:spPr>
        <p:txBody>
          <a:bodyPr lIns="0" tIns="0" rIns="0" bIns="0" rtlCol="0" anchor="t">
            <a:spAutoFit/>
          </a:bodyPr>
          <a:lstStyle/>
          <a:p>
            <a:pPr algn="l">
              <a:lnSpc>
                <a:spcPts val="3921"/>
              </a:lnSpc>
            </a:pPr>
            <a:r>
              <a:rPr lang="en-US" sz="2801">
                <a:solidFill>
                  <a:srgbClr val="000000"/>
                </a:solidFill>
                <a:latin typeface="Poppins"/>
                <a:ea typeface="Poppins"/>
                <a:cs typeface="Poppins"/>
                <a:sym typeface="Poppins"/>
              </a:rPr>
              <a:t> Xóa các giá trị ngoại lai</a:t>
            </a:r>
          </a:p>
        </p:txBody>
      </p:sp>
    </p:spTree>
  </p:cSld>
  <p:clrMapOvr>
    <a:masterClrMapping/>
  </p:clrMapOvr>
  <p:transition>
    <p:cover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0"/>
            <a:ext cx="0" cy="10287000"/>
          </a:xfrm>
          <a:prstGeom prst="line">
            <a:avLst/>
          </a:prstGeom>
          <a:ln w="28575" cap="flat">
            <a:solidFill>
              <a:srgbClr val="000000">
                <a:alpha val="7843"/>
              </a:srgbClr>
            </a:solidFill>
            <a:prstDash val="solid"/>
            <a:headEnd type="none" w="sm" len="sm"/>
            <a:tailEnd type="none" w="sm" len="sm"/>
          </a:ln>
        </p:spPr>
      </p:sp>
      <p:sp>
        <p:nvSpPr>
          <p:cNvPr id="3" name="AutoShape 3"/>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sp>
        <p:nvSpPr>
          <p:cNvPr id="4" name="Freeform 4"/>
          <p:cNvSpPr/>
          <p:nvPr/>
        </p:nvSpPr>
        <p:spPr>
          <a:xfrm rot="5400000">
            <a:off x="12648046" y="5218232"/>
            <a:ext cx="2404596" cy="1138503"/>
          </a:xfrm>
          <a:custGeom>
            <a:avLst/>
            <a:gdLst/>
            <a:ahLst/>
            <a:cxnLst/>
            <a:rect l="l" t="t" r="r" b="b"/>
            <a:pathLst>
              <a:path w="2404596" h="1138503">
                <a:moveTo>
                  <a:pt x="0" y="0"/>
                </a:moveTo>
                <a:lnTo>
                  <a:pt x="2404596" y="0"/>
                </a:lnTo>
                <a:lnTo>
                  <a:pt x="2404596" y="1138502"/>
                </a:lnTo>
                <a:lnTo>
                  <a:pt x="0" y="11385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457173" y="2217422"/>
            <a:ext cx="11373654" cy="6696239"/>
          </a:xfrm>
          <a:custGeom>
            <a:avLst/>
            <a:gdLst/>
            <a:ahLst/>
            <a:cxnLst/>
            <a:rect l="l" t="t" r="r" b="b"/>
            <a:pathLst>
              <a:path w="11373654" h="6696239">
                <a:moveTo>
                  <a:pt x="0" y="0"/>
                </a:moveTo>
                <a:lnTo>
                  <a:pt x="11373654" y="0"/>
                </a:lnTo>
                <a:lnTo>
                  <a:pt x="11373654" y="6696239"/>
                </a:lnTo>
                <a:lnTo>
                  <a:pt x="0" y="6696239"/>
                </a:lnTo>
                <a:lnTo>
                  <a:pt x="0" y="0"/>
                </a:lnTo>
                <a:close/>
              </a:path>
            </a:pathLst>
          </a:custGeom>
          <a:blipFill>
            <a:blip r:embed="rId4"/>
            <a:stretch>
              <a:fillRect/>
            </a:stretch>
          </a:blipFill>
        </p:spPr>
      </p:sp>
      <p:sp>
        <p:nvSpPr>
          <p:cNvPr id="6" name="TextBox 6"/>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29</a:t>
            </a:r>
          </a:p>
        </p:txBody>
      </p:sp>
      <p:sp>
        <p:nvSpPr>
          <p:cNvPr id="7" name="TextBox 7"/>
          <p:cNvSpPr txBox="1"/>
          <p:nvPr/>
        </p:nvSpPr>
        <p:spPr>
          <a:xfrm>
            <a:off x="1500169" y="276603"/>
            <a:ext cx="6284683" cy="424815"/>
          </a:xfrm>
          <a:prstGeom prst="rect">
            <a:avLst/>
          </a:prstGeom>
        </p:spPr>
        <p:txBody>
          <a:bodyPr lIns="0" tIns="0" rIns="0" bIns="0" rtlCol="0" anchor="t">
            <a:spAutoFit/>
          </a:bodyPr>
          <a:lstStyle/>
          <a:p>
            <a:pPr algn="l">
              <a:lnSpc>
                <a:spcPts val="3359"/>
              </a:lnSpc>
              <a:spcBef>
                <a:spcPct val="0"/>
              </a:spcBef>
            </a:pPr>
            <a:r>
              <a:rPr lang="en-US" sz="2400" b="1" spc="1296">
                <a:solidFill>
                  <a:srgbClr val="222222"/>
                </a:solidFill>
                <a:latin typeface="Poppins Bold"/>
                <a:ea typeface="Poppins Bold"/>
                <a:cs typeface="Poppins Bold"/>
                <a:sym typeface="Poppins Bold"/>
              </a:rPr>
              <a:t>DEMO LOAD</a:t>
            </a:r>
          </a:p>
        </p:txBody>
      </p:sp>
      <p:sp>
        <p:nvSpPr>
          <p:cNvPr id="8" name="TextBox 8"/>
          <p:cNvSpPr txBox="1"/>
          <p:nvPr/>
        </p:nvSpPr>
        <p:spPr>
          <a:xfrm>
            <a:off x="2253874" y="1095375"/>
            <a:ext cx="13780251" cy="1122047"/>
          </a:xfrm>
          <a:prstGeom prst="rect">
            <a:avLst/>
          </a:prstGeom>
        </p:spPr>
        <p:txBody>
          <a:bodyPr lIns="0" tIns="0" rIns="0" bIns="0" rtlCol="0" anchor="t">
            <a:spAutoFit/>
          </a:bodyPr>
          <a:lstStyle/>
          <a:p>
            <a:pPr algn="ctr">
              <a:lnSpc>
                <a:spcPts val="7800"/>
              </a:lnSpc>
            </a:pPr>
            <a:r>
              <a:rPr lang="en-US" sz="7800" b="1">
                <a:solidFill>
                  <a:srgbClr val="222222"/>
                </a:solidFill>
                <a:latin typeface="Poppins Bold"/>
                <a:ea typeface="Poppins Bold"/>
                <a:cs typeface="Poppins Bold"/>
                <a:sym typeface="Poppins Bold"/>
              </a:rPr>
              <a:t>LOAD</a:t>
            </a:r>
          </a:p>
        </p:txBody>
      </p:sp>
      <p:sp>
        <p:nvSpPr>
          <p:cNvPr id="9" name="TextBox 9"/>
          <p:cNvSpPr txBox="1"/>
          <p:nvPr/>
        </p:nvSpPr>
        <p:spPr>
          <a:xfrm>
            <a:off x="13082840" y="299322"/>
            <a:ext cx="417646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222222"/>
                </a:solidFill>
                <a:latin typeface="Poppins Bold"/>
                <a:ea typeface="Poppins Bold"/>
                <a:cs typeface="Poppins Bold"/>
                <a:sym typeface="Poppins Bold"/>
              </a:rPr>
              <a:t>Thang Long University</a:t>
            </a:r>
          </a:p>
        </p:txBody>
      </p:sp>
      <p:sp>
        <p:nvSpPr>
          <p:cNvPr id="10" name="TextBox 10"/>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11" name="TextBox 11"/>
          <p:cNvSpPr txBox="1"/>
          <p:nvPr/>
        </p:nvSpPr>
        <p:spPr>
          <a:xfrm>
            <a:off x="5605566" y="8827936"/>
            <a:ext cx="7076868" cy="509873"/>
          </a:xfrm>
          <a:prstGeom prst="rect">
            <a:avLst/>
          </a:prstGeom>
        </p:spPr>
        <p:txBody>
          <a:bodyPr lIns="0" tIns="0" rIns="0" bIns="0" rtlCol="0" anchor="t">
            <a:spAutoFit/>
          </a:bodyPr>
          <a:lstStyle/>
          <a:p>
            <a:pPr algn="l">
              <a:lnSpc>
                <a:spcPts val="3921"/>
              </a:lnSpc>
            </a:pPr>
            <a:r>
              <a:rPr lang="en-US" sz="2801">
                <a:solidFill>
                  <a:srgbClr val="000000"/>
                </a:solidFill>
                <a:latin typeface="Poppins"/>
                <a:ea typeface="Poppins"/>
                <a:cs typeface="Poppins"/>
                <a:sym typeface="Poppins"/>
              </a:rPr>
              <a:t>Kết nối đến kho dữ liệu và tải dữ liệu lên</a:t>
            </a:r>
          </a:p>
        </p:txBody>
      </p:sp>
    </p:spTree>
  </p:cSld>
  <p:clrMapOvr>
    <a:masterClrMapping/>
  </p:clrMapOvr>
  <p:transition>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7259300" cy="9258300"/>
            <a:chOff x="0" y="0"/>
            <a:chExt cx="1919860" cy="1029858"/>
          </a:xfrm>
        </p:grpSpPr>
        <p:sp>
          <p:nvSpPr>
            <p:cNvPr id="3" name="Freeform 3"/>
            <p:cNvSpPr/>
            <p:nvPr/>
          </p:nvSpPr>
          <p:spPr>
            <a:xfrm>
              <a:off x="0" y="0"/>
              <a:ext cx="1919860" cy="1029858"/>
            </a:xfrm>
            <a:custGeom>
              <a:avLst/>
              <a:gdLst/>
              <a:ahLst/>
              <a:cxnLst/>
              <a:rect l="l" t="t" r="r" b="b"/>
              <a:pathLst>
                <a:path w="1919860" h="1029858">
                  <a:moveTo>
                    <a:pt x="0" y="0"/>
                  </a:moveTo>
                  <a:lnTo>
                    <a:pt x="1919860" y="0"/>
                  </a:lnTo>
                  <a:lnTo>
                    <a:pt x="1919860" y="1029858"/>
                  </a:lnTo>
                  <a:lnTo>
                    <a:pt x="0" y="1029858"/>
                  </a:lnTo>
                  <a:close/>
                </a:path>
              </a:pathLst>
            </a:custGeom>
            <a:solidFill>
              <a:srgbClr val="222222">
                <a:alpha val="2745"/>
              </a:srgbClr>
            </a:solidFill>
            <a:ln cap="sq">
              <a:noFill/>
              <a:prstDash val="solid"/>
              <a:miter/>
            </a:ln>
          </p:spPr>
        </p:sp>
        <p:sp>
          <p:nvSpPr>
            <p:cNvPr id="4" name="TextBox 4"/>
            <p:cNvSpPr txBox="1"/>
            <p:nvPr/>
          </p:nvSpPr>
          <p:spPr>
            <a:xfrm>
              <a:off x="0" y="-66675"/>
              <a:ext cx="1919860" cy="1096533"/>
            </a:xfrm>
            <a:prstGeom prst="rect">
              <a:avLst/>
            </a:prstGeom>
          </p:spPr>
          <p:txBody>
            <a:bodyPr lIns="50800" tIns="50800" rIns="50800" bIns="50800" rtlCol="0" anchor="ctr"/>
            <a:lstStyle/>
            <a:p>
              <a:pPr algn="ctr">
                <a:lnSpc>
                  <a:spcPts val="3359"/>
                </a:lnSpc>
              </a:pPr>
              <a:endParaRPr/>
            </a:p>
          </p:txBody>
        </p:sp>
      </p:grpSp>
      <p:sp>
        <p:nvSpPr>
          <p:cNvPr id="5" name="AutoShape 5"/>
          <p:cNvSpPr/>
          <p:nvPr/>
        </p:nvSpPr>
        <p:spPr>
          <a:xfrm>
            <a:off x="1028700" y="0"/>
            <a:ext cx="0" cy="10287000"/>
          </a:xfrm>
          <a:prstGeom prst="line">
            <a:avLst/>
          </a:prstGeom>
          <a:ln w="28575" cap="flat">
            <a:solidFill>
              <a:srgbClr val="000000">
                <a:alpha val="7843"/>
              </a:srgbClr>
            </a:solidFill>
            <a:prstDash val="solid"/>
            <a:headEnd type="none" w="sm" len="sm"/>
            <a:tailEnd type="none" w="sm" len="sm"/>
          </a:ln>
        </p:spPr>
      </p:sp>
      <p:sp>
        <p:nvSpPr>
          <p:cNvPr id="6" name="AutoShape 6"/>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grpSp>
        <p:nvGrpSpPr>
          <p:cNvPr id="7" name="Group 7"/>
          <p:cNvGrpSpPr/>
          <p:nvPr/>
        </p:nvGrpSpPr>
        <p:grpSpPr>
          <a:xfrm>
            <a:off x="1868310" y="5095875"/>
            <a:ext cx="5428520" cy="4265734"/>
            <a:chOff x="0" y="0"/>
            <a:chExt cx="603848" cy="474504"/>
          </a:xfrm>
        </p:grpSpPr>
        <p:sp>
          <p:nvSpPr>
            <p:cNvPr id="8" name="Freeform 8"/>
            <p:cNvSpPr/>
            <p:nvPr/>
          </p:nvSpPr>
          <p:spPr>
            <a:xfrm>
              <a:off x="0" y="0"/>
              <a:ext cx="603848" cy="474504"/>
            </a:xfrm>
            <a:custGeom>
              <a:avLst/>
              <a:gdLst/>
              <a:ahLst/>
              <a:cxnLst/>
              <a:rect l="l" t="t" r="r" b="b"/>
              <a:pathLst>
                <a:path w="603848" h="474504">
                  <a:moveTo>
                    <a:pt x="0" y="0"/>
                  </a:moveTo>
                  <a:lnTo>
                    <a:pt x="603848" y="0"/>
                  </a:lnTo>
                  <a:lnTo>
                    <a:pt x="603848" y="474504"/>
                  </a:lnTo>
                  <a:lnTo>
                    <a:pt x="0" y="474504"/>
                  </a:lnTo>
                  <a:close/>
                </a:path>
              </a:pathLst>
            </a:custGeom>
            <a:solidFill>
              <a:srgbClr val="FFFFFF"/>
            </a:solidFill>
            <a:ln cap="sq">
              <a:noFill/>
              <a:prstDash val="solid"/>
              <a:miter/>
            </a:ln>
          </p:spPr>
        </p:sp>
        <p:sp>
          <p:nvSpPr>
            <p:cNvPr id="9" name="TextBox 9"/>
            <p:cNvSpPr txBox="1"/>
            <p:nvPr/>
          </p:nvSpPr>
          <p:spPr>
            <a:xfrm>
              <a:off x="0" y="-66675"/>
              <a:ext cx="603848" cy="541179"/>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7928469" y="5095875"/>
            <a:ext cx="5428520" cy="4265734"/>
            <a:chOff x="0" y="0"/>
            <a:chExt cx="603848" cy="474504"/>
          </a:xfrm>
        </p:grpSpPr>
        <p:sp>
          <p:nvSpPr>
            <p:cNvPr id="11" name="Freeform 11"/>
            <p:cNvSpPr/>
            <p:nvPr/>
          </p:nvSpPr>
          <p:spPr>
            <a:xfrm>
              <a:off x="0" y="0"/>
              <a:ext cx="603848" cy="474504"/>
            </a:xfrm>
            <a:custGeom>
              <a:avLst/>
              <a:gdLst/>
              <a:ahLst/>
              <a:cxnLst/>
              <a:rect l="l" t="t" r="r" b="b"/>
              <a:pathLst>
                <a:path w="603848" h="474504">
                  <a:moveTo>
                    <a:pt x="0" y="0"/>
                  </a:moveTo>
                  <a:lnTo>
                    <a:pt x="603848" y="0"/>
                  </a:lnTo>
                  <a:lnTo>
                    <a:pt x="603848" y="474504"/>
                  </a:lnTo>
                  <a:lnTo>
                    <a:pt x="0" y="474504"/>
                  </a:lnTo>
                  <a:close/>
                </a:path>
              </a:pathLst>
            </a:custGeom>
            <a:solidFill>
              <a:srgbClr val="FFFFFF"/>
            </a:solidFill>
            <a:ln cap="sq">
              <a:noFill/>
              <a:prstDash val="solid"/>
              <a:miter/>
            </a:ln>
          </p:spPr>
        </p:sp>
        <p:sp>
          <p:nvSpPr>
            <p:cNvPr id="12" name="TextBox 12"/>
            <p:cNvSpPr txBox="1"/>
            <p:nvPr/>
          </p:nvSpPr>
          <p:spPr>
            <a:xfrm>
              <a:off x="0" y="-66675"/>
              <a:ext cx="603848" cy="541179"/>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a:off x="13988628" y="5095875"/>
            <a:ext cx="5428520" cy="4265734"/>
            <a:chOff x="0" y="0"/>
            <a:chExt cx="603848" cy="474504"/>
          </a:xfrm>
        </p:grpSpPr>
        <p:sp>
          <p:nvSpPr>
            <p:cNvPr id="14" name="Freeform 14"/>
            <p:cNvSpPr/>
            <p:nvPr/>
          </p:nvSpPr>
          <p:spPr>
            <a:xfrm>
              <a:off x="0" y="0"/>
              <a:ext cx="603848" cy="474504"/>
            </a:xfrm>
            <a:custGeom>
              <a:avLst/>
              <a:gdLst/>
              <a:ahLst/>
              <a:cxnLst/>
              <a:rect l="l" t="t" r="r" b="b"/>
              <a:pathLst>
                <a:path w="603848" h="474504">
                  <a:moveTo>
                    <a:pt x="0" y="0"/>
                  </a:moveTo>
                  <a:lnTo>
                    <a:pt x="603848" y="0"/>
                  </a:lnTo>
                  <a:lnTo>
                    <a:pt x="603848" y="474504"/>
                  </a:lnTo>
                  <a:lnTo>
                    <a:pt x="0" y="474504"/>
                  </a:lnTo>
                  <a:close/>
                </a:path>
              </a:pathLst>
            </a:custGeom>
            <a:solidFill>
              <a:srgbClr val="FFFFFF"/>
            </a:solidFill>
            <a:ln cap="sq">
              <a:noFill/>
              <a:prstDash val="solid"/>
              <a:miter/>
            </a:ln>
          </p:spPr>
        </p:sp>
        <p:sp>
          <p:nvSpPr>
            <p:cNvPr id="15" name="TextBox 15"/>
            <p:cNvSpPr txBox="1"/>
            <p:nvPr/>
          </p:nvSpPr>
          <p:spPr>
            <a:xfrm>
              <a:off x="0" y="-66675"/>
              <a:ext cx="603848" cy="541179"/>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979861" y="5207427"/>
            <a:ext cx="5205416" cy="3301256"/>
            <a:chOff x="0" y="0"/>
            <a:chExt cx="806455" cy="511451"/>
          </a:xfrm>
        </p:grpSpPr>
        <p:sp>
          <p:nvSpPr>
            <p:cNvPr id="17" name="Freeform 17"/>
            <p:cNvSpPr/>
            <p:nvPr/>
          </p:nvSpPr>
          <p:spPr>
            <a:xfrm>
              <a:off x="0" y="0"/>
              <a:ext cx="806455" cy="511451"/>
            </a:xfrm>
            <a:custGeom>
              <a:avLst/>
              <a:gdLst/>
              <a:ahLst/>
              <a:cxnLst/>
              <a:rect l="l" t="t" r="r" b="b"/>
              <a:pathLst>
                <a:path w="806455" h="511451">
                  <a:moveTo>
                    <a:pt x="0" y="0"/>
                  </a:moveTo>
                  <a:lnTo>
                    <a:pt x="806455" y="0"/>
                  </a:lnTo>
                  <a:lnTo>
                    <a:pt x="806455" y="511451"/>
                  </a:lnTo>
                  <a:lnTo>
                    <a:pt x="0" y="511451"/>
                  </a:lnTo>
                  <a:close/>
                </a:path>
              </a:pathLst>
            </a:custGeom>
            <a:blipFill>
              <a:blip r:embed="rId2"/>
              <a:stretch>
                <a:fillRect l="-69187" t="-62732"/>
              </a:stretch>
            </a:blipFill>
          </p:spPr>
        </p:sp>
      </p:grpSp>
      <p:grpSp>
        <p:nvGrpSpPr>
          <p:cNvPr id="18" name="Group 18"/>
          <p:cNvGrpSpPr/>
          <p:nvPr/>
        </p:nvGrpSpPr>
        <p:grpSpPr>
          <a:xfrm>
            <a:off x="8040021" y="5207427"/>
            <a:ext cx="5205416" cy="3301256"/>
            <a:chOff x="0" y="0"/>
            <a:chExt cx="806455" cy="511451"/>
          </a:xfrm>
        </p:grpSpPr>
        <p:sp>
          <p:nvSpPr>
            <p:cNvPr id="19" name="Freeform 19"/>
            <p:cNvSpPr/>
            <p:nvPr/>
          </p:nvSpPr>
          <p:spPr>
            <a:xfrm>
              <a:off x="0" y="0"/>
              <a:ext cx="806455" cy="511451"/>
            </a:xfrm>
            <a:custGeom>
              <a:avLst/>
              <a:gdLst/>
              <a:ahLst/>
              <a:cxnLst/>
              <a:rect l="l" t="t" r="r" b="b"/>
              <a:pathLst>
                <a:path w="806455" h="511451">
                  <a:moveTo>
                    <a:pt x="0" y="0"/>
                  </a:moveTo>
                  <a:lnTo>
                    <a:pt x="806455" y="0"/>
                  </a:lnTo>
                  <a:lnTo>
                    <a:pt x="806455" y="511451"/>
                  </a:lnTo>
                  <a:lnTo>
                    <a:pt x="0" y="511451"/>
                  </a:lnTo>
                  <a:close/>
                </a:path>
              </a:pathLst>
            </a:custGeom>
            <a:blipFill>
              <a:blip r:embed="rId3"/>
              <a:stretch>
                <a:fillRect t="-2527" b="-2527"/>
              </a:stretch>
            </a:blipFill>
          </p:spPr>
        </p:sp>
      </p:grpSp>
      <p:sp>
        <p:nvSpPr>
          <p:cNvPr id="20" name="TextBox 20"/>
          <p:cNvSpPr txBox="1"/>
          <p:nvPr/>
        </p:nvSpPr>
        <p:spPr>
          <a:xfrm>
            <a:off x="1979861" y="2221077"/>
            <a:ext cx="14116050" cy="1820534"/>
          </a:xfrm>
          <a:prstGeom prst="rect">
            <a:avLst/>
          </a:prstGeom>
        </p:spPr>
        <p:txBody>
          <a:bodyPr lIns="0" tIns="0" rIns="0" bIns="0" rtlCol="0" anchor="t">
            <a:spAutoFit/>
          </a:bodyPr>
          <a:lstStyle/>
          <a:p>
            <a:pPr algn="l">
              <a:lnSpc>
                <a:spcPts val="12799"/>
              </a:lnSpc>
            </a:pPr>
            <a:r>
              <a:rPr lang="en-US" sz="12799" b="1">
                <a:solidFill>
                  <a:srgbClr val="222222"/>
                </a:solidFill>
                <a:latin typeface="Poppins Bold"/>
                <a:ea typeface="Poppins Bold"/>
                <a:cs typeface="Poppins Bold"/>
                <a:sym typeface="Poppins Bold"/>
              </a:rPr>
              <a:t>KẾT QUẢ</a:t>
            </a:r>
          </a:p>
        </p:txBody>
      </p:sp>
      <p:grpSp>
        <p:nvGrpSpPr>
          <p:cNvPr id="21" name="Group 21"/>
          <p:cNvGrpSpPr/>
          <p:nvPr/>
        </p:nvGrpSpPr>
        <p:grpSpPr>
          <a:xfrm>
            <a:off x="14100180" y="5207427"/>
            <a:ext cx="5205416" cy="3301256"/>
            <a:chOff x="0" y="0"/>
            <a:chExt cx="806455" cy="511451"/>
          </a:xfrm>
        </p:grpSpPr>
        <p:sp>
          <p:nvSpPr>
            <p:cNvPr id="22" name="Freeform 22"/>
            <p:cNvSpPr/>
            <p:nvPr/>
          </p:nvSpPr>
          <p:spPr>
            <a:xfrm>
              <a:off x="0" y="0"/>
              <a:ext cx="806455" cy="511451"/>
            </a:xfrm>
            <a:custGeom>
              <a:avLst/>
              <a:gdLst/>
              <a:ahLst/>
              <a:cxnLst/>
              <a:rect l="l" t="t" r="r" b="b"/>
              <a:pathLst>
                <a:path w="806455" h="511451">
                  <a:moveTo>
                    <a:pt x="0" y="0"/>
                  </a:moveTo>
                  <a:lnTo>
                    <a:pt x="806455" y="0"/>
                  </a:lnTo>
                  <a:lnTo>
                    <a:pt x="806455" y="511451"/>
                  </a:lnTo>
                  <a:lnTo>
                    <a:pt x="0" y="511451"/>
                  </a:lnTo>
                  <a:close/>
                </a:path>
              </a:pathLst>
            </a:custGeom>
            <a:blipFill>
              <a:blip r:embed="rId4"/>
              <a:stretch>
                <a:fillRect l="-1456" r="-1456"/>
              </a:stretch>
            </a:blipFill>
          </p:spPr>
        </p:sp>
      </p:grpSp>
      <p:sp>
        <p:nvSpPr>
          <p:cNvPr id="23" name="Freeform 23"/>
          <p:cNvSpPr/>
          <p:nvPr/>
        </p:nvSpPr>
        <p:spPr>
          <a:xfrm flipH="1">
            <a:off x="13985639" y="1034567"/>
            <a:ext cx="4379288" cy="4420259"/>
          </a:xfrm>
          <a:custGeom>
            <a:avLst/>
            <a:gdLst/>
            <a:ahLst/>
            <a:cxnLst/>
            <a:rect l="l" t="t" r="r" b="b"/>
            <a:pathLst>
              <a:path w="4379288" h="4420259">
                <a:moveTo>
                  <a:pt x="4379288" y="0"/>
                </a:moveTo>
                <a:lnTo>
                  <a:pt x="0" y="0"/>
                </a:lnTo>
                <a:lnTo>
                  <a:pt x="0" y="4420259"/>
                </a:lnTo>
                <a:lnTo>
                  <a:pt x="4379288" y="4420259"/>
                </a:lnTo>
                <a:lnTo>
                  <a:pt x="4379288" y="0"/>
                </a:lnTo>
                <a:close/>
              </a:path>
            </a:pathLst>
          </a:custGeom>
          <a:blipFill>
            <a:blip r:embed="rId5">
              <a:alphaModFix amt="5000"/>
              <a:extLst>
                <a:ext uri="{96DAC541-7B7A-43D3-8B79-37D633B846F1}">
                  <asvg:svgBlip xmlns:asvg="http://schemas.microsoft.com/office/drawing/2016/SVG/main" r:embed="rId6"/>
                </a:ext>
              </a:extLst>
            </a:blip>
            <a:stretch>
              <a:fillRect l="-102450" t="-100265"/>
            </a:stretch>
          </a:blipFill>
        </p:spPr>
      </p:sp>
      <p:sp>
        <p:nvSpPr>
          <p:cNvPr id="24" name="TextBox 24"/>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25" name="TextBox 25"/>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30</a:t>
            </a:r>
          </a:p>
        </p:txBody>
      </p:sp>
      <p:sp>
        <p:nvSpPr>
          <p:cNvPr id="26" name="TextBox 26"/>
          <p:cNvSpPr txBox="1"/>
          <p:nvPr/>
        </p:nvSpPr>
        <p:spPr>
          <a:xfrm>
            <a:off x="1500169" y="276603"/>
            <a:ext cx="7831740" cy="424815"/>
          </a:xfrm>
          <a:prstGeom prst="rect">
            <a:avLst/>
          </a:prstGeom>
        </p:spPr>
        <p:txBody>
          <a:bodyPr lIns="0" tIns="0" rIns="0" bIns="0" rtlCol="0" anchor="t">
            <a:spAutoFit/>
          </a:bodyPr>
          <a:lstStyle/>
          <a:p>
            <a:pPr algn="l">
              <a:lnSpc>
                <a:spcPts val="3359"/>
              </a:lnSpc>
              <a:spcBef>
                <a:spcPct val="0"/>
              </a:spcBef>
            </a:pPr>
            <a:r>
              <a:rPr lang="en-US" sz="2400" spc="1296">
                <a:solidFill>
                  <a:srgbClr val="222222"/>
                </a:solidFill>
                <a:latin typeface="Poppins"/>
                <a:ea typeface="Poppins"/>
                <a:cs typeface="Poppins"/>
                <a:sym typeface="Poppins"/>
              </a:rPr>
              <a:t>KẾT QUẢ ETL VÀ TRUY VẤN</a:t>
            </a:r>
          </a:p>
        </p:txBody>
      </p:sp>
      <p:sp>
        <p:nvSpPr>
          <p:cNvPr id="27" name="TextBox 27"/>
          <p:cNvSpPr txBox="1"/>
          <p:nvPr/>
        </p:nvSpPr>
        <p:spPr>
          <a:xfrm>
            <a:off x="13888740" y="299322"/>
            <a:ext cx="363832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222222"/>
                </a:solidFill>
                <a:latin typeface="Poppins Bold"/>
                <a:ea typeface="Poppins Bold"/>
                <a:cs typeface="Poppins Bold"/>
                <a:sym typeface="Poppins Bold"/>
              </a:rPr>
              <a:t>Thang Long University</a:t>
            </a:r>
          </a:p>
        </p:txBody>
      </p:sp>
    </p:spTree>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7259300" cy="9258300"/>
            <a:chOff x="0" y="0"/>
            <a:chExt cx="1919860" cy="1029858"/>
          </a:xfrm>
        </p:grpSpPr>
        <p:sp>
          <p:nvSpPr>
            <p:cNvPr id="3" name="Freeform 3"/>
            <p:cNvSpPr/>
            <p:nvPr/>
          </p:nvSpPr>
          <p:spPr>
            <a:xfrm>
              <a:off x="0" y="0"/>
              <a:ext cx="1919860" cy="1029858"/>
            </a:xfrm>
            <a:custGeom>
              <a:avLst/>
              <a:gdLst/>
              <a:ahLst/>
              <a:cxnLst/>
              <a:rect l="l" t="t" r="r" b="b"/>
              <a:pathLst>
                <a:path w="1919860" h="1029858">
                  <a:moveTo>
                    <a:pt x="0" y="0"/>
                  </a:moveTo>
                  <a:lnTo>
                    <a:pt x="1919860" y="0"/>
                  </a:lnTo>
                  <a:lnTo>
                    <a:pt x="1919860" y="1029858"/>
                  </a:lnTo>
                  <a:lnTo>
                    <a:pt x="0" y="1029858"/>
                  </a:lnTo>
                  <a:close/>
                </a:path>
              </a:pathLst>
            </a:custGeom>
            <a:solidFill>
              <a:srgbClr val="222222">
                <a:alpha val="2745"/>
              </a:srgbClr>
            </a:solidFill>
            <a:ln cap="sq">
              <a:noFill/>
              <a:prstDash val="solid"/>
              <a:miter/>
            </a:ln>
          </p:spPr>
        </p:sp>
        <p:sp>
          <p:nvSpPr>
            <p:cNvPr id="4" name="TextBox 4"/>
            <p:cNvSpPr txBox="1"/>
            <p:nvPr/>
          </p:nvSpPr>
          <p:spPr>
            <a:xfrm>
              <a:off x="0" y="-66675"/>
              <a:ext cx="1919860" cy="1096533"/>
            </a:xfrm>
            <a:prstGeom prst="rect">
              <a:avLst/>
            </a:prstGeom>
          </p:spPr>
          <p:txBody>
            <a:bodyPr lIns="50800" tIns="50800" rIns="50800" bIns="50800" rtlCol="0" anchor="ctr"/>
            <a:lstStyle/>
            <a:p>
              <a:pPr algn="ctr">
                <a:lnSpc>
                  <a:spcPts val="3359"/>
                </a:lnSpc>
              </a:pPr>
              <a:endParaRPr/>
            </a:p>
          </p:txBody>
        </p:sp>
      </p:grpSp>
      <p:sp>
        <p:nvSpPr>
          <p:cNvPr id="5" name="AutoShape 5"/>
          <p:cNvSpPr/>
          <p:nvPr/>
        </p:nvSpPr>
        <p:spPr>
          <a:xfrm>
            <a:off x="1028700" y="0"/>
            <a:ext cx="0" cy="10287000"/>
          </a:xfrm>
          <a:prstGeom prst="line">
            <a:avLst/>
          </a:prstGeom>
          <a:ln w="28575" cap="flat">
            <a:solidFill>
              <a:srgbClr val="000000">
                <a:alpha val="7843"/>
              </a:srgbClr>
            </a:solidFill>
            <a:prstDash val="solid"/>
            <a:headEnd type="none" w="sm" len="sm"/>
            <a:tailEnd type="none" w="sm" len="sm"/>
          </a:ln>
        </p:spPr>
      </p:sp>
      <p:sp>
        <p:nvSpPr>
          <p:cNvPr id="6" name="AutoShape 6"/>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sp>
        <p:nvSpPr>
          <p:cNvPr id="7" name="TextBox 7"/>
          <p:cNvSpPr txBox="1"/>
          <p:nvPr/>
        </p:nvSpPr>
        <p:spPr>
          <a:xfrm>
            <a:off x="2273884" y="1230657"/>
            <a:ext cx="14116050" cy="1285875"/>
          </a:xfrm>
          <a:prstGeom prst="rect">
            <a:avLst/>
          </a:prstGeom>
        </p:spPr>
        <p:txBody>
          <a:bodyPr lIns="0" tIns="0" rIns="0" bIns="0" rtlCol="0" anchor="t">
            <a:spAutoFit/>
          </a:bodyPr>
          <a:lstStyle/>
          <a:p>
            <a:pPr algn="l">
              <a:lnSpc>
                <a:spcPts val="9000"/>
              </a:lnSpc>
            </a:pPr>
            <a:r>
              <a:rPr lang="en-US" sz="9000" b="1">
                <a:solidFill>
                  <a:srgbClr val="222222"/>
                </a:solidFill>
                <a:latin typeface="Poppins Bold"/>
                <a:ea typeface="Poppins Bold"/>
                <a:cs typeface="Poppins Bold"/>
                <a:sym typeface="Poppins Bold"/>
              </a:rPr>
              <a:t>KẾT QUẢ</a:t>
            </a:r>
          </a:p>
        </p:txBody>
      </p:sp>
      <p:sp>
        <p:nvSpPr>
          <p:cNvPr id="8" name="Freeform 8"/>
          <p:cNvSpPr/>
          <p:nvPr/>
        </p:nvSpPr>
        <p:spPr>
          <a:xfrm flipH="1">
            <a:off x="13985639" y="1034567"/>
            <a:ext cx="4379288" cy="4420259"/>
          </a:xfrm>
          <a:custGeom>
            <a:avLst/>
            <a:gdLst/>
            <a:ahLst/>
            <a:cxnLst/>
            <a:rect l="l" t="t" r="r" b="b"/>
            <a:pathLst>
              <a:path w="4379288" h="4420259">
                <a:moveTo>
                  <a:pt x="4379288" y="0"/>
                </a:moveTo>
                <a:lnTo>
                  <a:pt x="0" y="0"/>
                </a:lnTo>
                <a:lnTo>
                  <a:pt x="0" y="4420259"/>
                </a:lnTo>
                <a:lnTo>
                  <a:pt x="4379288" y="4420259"/>
                </a:lnTo>
                <a:lnTo>
                  <a:pt x="4379288" y="0"/>
                </a:lnTo>
                <a:close/>
              </a:path>
            </a:pathLst>
          </a:custGeom>
          <a:blipFill>
            <a:blip r:embed="rId2">
              <a:alphaModFix amt="5000"/>
              <a:extLst>
                <a:ext uri="{96DAC541-7B7A-43D3-8B79-37D633B846F1}">
                  <asvg:svgBlip xmlns:asvg="http://schemas.microsoft.com/office/drawing/2016/SVG/main" r:embed="rId3"/>
                </a:ext>
              </a:extLst>
            </a:blip>
            <a:stretch>
              <a:fillRect l="-102450" t="-100265"/>
            </a:stretch>
          </a:blipFill>
        </p:spPr>
      </p:sp>
      <p:sp>
        <p:nvSpPr>
          <p:cNvPr id="9" name="Freeform 9"/>
          <p:cNvSpPr/>
          <p:nvPr/>
        </p:nvSpPr>
        <p:spPr>
          <a:xfrm>
            <a:off x="7726027" y="2439406"/>
            <a:ext cx="8686450" cy="7318334"/>
          </a:xfrm>
          <a:custGeom>
            <a:avLst/>
            <a:gdLst/>
            <a:ahLst/>
            <a:cxnLst/>
            <a:rect l="l" t="t" r="r" b="b"/>
            <a:pathLst>
              <a:path w="8686450" h="7318334">
                <a:moveTo>
                  <a:pt x="0" y="0"/>
                </a:moveTo>
                <a:lnTo>
                  <a:pt x="8686451" y="0"/>
                </a:lnTo>
                <a:lnTo>
                  <a:pt x="8686451" y="7318335"/>
                </a:lnTo>
                <a:lnTo>
                  <a:pt x="0" y="7318335"/>
                </a:lnTo>
                <a:lnTo>
                  <a:pt x="0" y="0"/>
                </a:lnTo>
                <a:close/>
              </a:path>
            </a:pathLst>
          </a:custGeom>
          <a:blipFill>
            <a:blip r:embed="rId4"/>
            <a:stretch>
              <a:fillRect/>
            </a:stretch>
          </a:blipFill>
        </p:spPr>
      </p:sp>
      <p:sp>
        <p:nvSpPr>
          <p:cNvPr id="10" name="TextBox 10"/>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11" name="TextBox 11"/>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30</a:t>
            </a:r>
          </a:p>
        </p:txBody>
      </p:sp>
      <p:sp>
        <p:nvSpPr>
          <p:cNvPr id="12" name="TextBox 12"/>
          <p:cNvSpPr txBox="1"/>
          <p:nvPr/>
        </p:nvSpPr>
        <p:spPr>
          <a:xfrm>
            <a:off x="1500169" y="276603"/>
            <a:ext cx="7831740" cy="424815"/>
          </a:xfrm>
          <a:prstGeom prst="rect">
            <a:avLst/>
          </a:prstGeom>
        </p:spPr>
        <p:txBody>
          <a:bodyPr lIns="0" tIns="0" rIns="0" bIns="0" rtlCol="0" anchor="t">
            <a:spAutoFit/>
          </a:bodyPr>
          <a:lstStyle/>
          <a:p>
            <a:pPr algn="l">
              <a:lnSpc>
                <a:spcPts val="3359"/>
              </a:lnSpc>
              <a:spcBef>
                <a:spcPct val="0"/>
              </a:spcBef>
            </a:pPr>
            <a:r>
              <a:rPr lang="en-US" sz="2400" spc="1296">
                <a:solidFill>
                  <a:srgbClr val="222222"/>
                </a:solidFill>
                <a:latin typeface="Poppins"/>
                <a:ea typeface="Poppins"/>
                <a:cs typeface="Poppins"/>
                <a:sym typeface="Poppins"/>
              </a:rPr>
              <a:t>KẾT QUẢ ETL VÀ TRUY VẤN</a:t>
            </a:r>
          </a:p>
        </p:txBody>
      </p:sp>
      <p:sp>
        <p:nvSpPr>
          <p:cNvPr id="13" name="TextBox 13"/>
          <p:cNvSpPr txBox="1"/>
          <p:nvPr/>
        </p:nvSpPr>
        <p:spPr>
          <a:xfrm>
            <a:off x="13888740" y="299322"/>
            <a:ext cx="363832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222222"/>
                </a:solidFill>
                <a:latin typeface="Poppins Bold"/>
                <a:ea typeface="Poppins Bold"/>
                <a:cs typeface="Poppins Bold"/>
                <a:sym typeface="Poppins Bold"/>
              </a:rPr>
              <a:t>Thang Long University</a:t>
            </a:r>
          </a:p>
        </p:txBody>
      </p:sp>
      <p:sp>
        <p:nvSpPr>
          <p:cNvPr id="14" name="TextBox 14"/>
          <p:cNvSpPr txBox="1"/>
          <p:nvPr/>
        </p:nvSpPr>
        <p:spPr>
          <a:xfrm>
            <a:off x="2615968" y="5157027"/>
            <a:ext cx="3538434" cy="509873"/>
          </a:xfrm>
          <a:prstGeom prst="rect">
            <a:avLst/>
          </a:prstGeom>
        </p:spPr>
        <p:txBody>
          <a:bodyPr lIns="0" tIns="0" rIns="0" bIns="0" rtlCol="0" anchor="t">
            <a:spAutoFit/>
          </a:bodyPr>
          <a:lstStyle/>
          <a:p>
            <a:pPr algn="l">
              <a:lnSpc>
                <a:spcPts val="3921"/>
              </a:lnSpc>
            </a:pPr>
            <a:r>
              <a:rPr lang="en-US" sz="2801">
                <a:solidFill>
                  <a:srgbClr val="000000"/>
                </a:solidFill>
                <a:latin typeface="Poppins"/>
                <a:ea typeface="Poppins"/>
                <a:cs typeface="Poppins"/>
                <a:sym typeface="Poppins"/>
              </a:rPr>
              <a:t>Quy trình Marketing</a:t>
            </a:r>
          </a:p>
        </p:txBody>
      </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0"/>
            <a:ext cx="0" cy="10287000"/>
          </a:xfrm>
          <a:prstGeom prst="line">
            <a:avLst/>
          </a:prstGeom>
          <a:ln w="28575" cap="flat">
            <a:solidFill>
              <a:srgbClr val="000000">
                <a:alpha val="7843"/>
              </a:srgbClr>
            </a:solidFill>
            <a:prstDash val="solid"/>
            <a:headEnd type="none" w="sm" len="sm"/>
            <a:tailEnd type="none" w="sm" len="sm"/>
          </a:ln>
        </p:spPr>
      </p:sp>
      <p:sp>
        <p:nvSpPr>
          <p:cNvPr id="3" name="AutoShape 3"/>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grpSp>
        <p:nvGrpSpPr>
          <p:cNvPr id="4" name="Group 4"/>
          <p:cNvGrpSpPr/>
          <p:nvPr/>
        </p:nvGrpSpPr>
        <p:grpSpPr>
          <a:xfrm>
            <a:off x="5884945" y="4468512"/>
            <a:ext cx="7759728" cy="941415"/>
            <a:chOff x="0" y="0"/>
            <a:chExt cx="2043714" cy="247945"/>
          </a:xfrm>
        </p:grpSpPr>
        <p:sp>
          <p:nvSpPr>
            <p:cNvPr id="5" name="Freeform 5"/>
            <p:cNvSpPr/>
            <p:nvPr/>
          </p:nvSpPr>
          <p:spPr>
            <a:xfrm>
              <a:off x="0" y="0"/>
              <a:ext cx="2043714" cy="247945"/>
            </a:xfrm>
            <a:custGeom>
              <a:avLst/>
              <a:gdLst/>
              <a:ahLst/>
              <a:cxnLst/>
              <a:rect l="l" t="t" r="r" b="b"/>
              <a:pathLst>
                <a:path w="2043714" h="247945">
                  <a:moveTo>
                    <a:pt x="22947" y="0"/>
                  </a:moveTo>
                  <a:lnTo>
                    <a:pt x="2020767" y="0"/>
                  </a:lnTo>
                  <a:cubicBezTo>
                    <a:pt x="2033441" y="0"/>
                    <a:pt x="2043714" y="10274"/>
                    <a:pt x="2043714" y="22947"/>
                  </a:cubicBezTo>
                  <a:lnTo>
                    <a:pt x="2043714" y="224997"/>
                  </a:lnTo>
                  <a:cubicBezTo>
                    <a:pt x="2043714" y="237671"/>
                    <a:pt x="2033441" y="247945"/>
                    <a:pt x="2020767" y="247945"/>
                  </a:cubicBezTo>
                  <a:lnTo>
                    <a:pt x="22947" y="247945"/>
                  </a:lnTo>
                  <a:cubicBezTo>
                    <a:pt x="10274" y="247945"/>
                    <a:pt x="0" y="237671"/>
                    <a:pt x="0" y="224997"/>
                  </a:cubicBezTo>
                  <a:lnTo>
                    <a:pt x="0" y="22947"/>
                  </a:lnTo>
                  <a:cubicBezTo>
                    <a:pt x="0" y="10274"/>
                    <a:pt x="10274" y="0"/>
                    <a:pt x="22947" y="0"/>
                  </a:cubicBezTo>
                  <a:close/>
                </a:path>
              </a:pathLst>
            </a:custGeom>
            <a:solidFill>
              <a:srgbClr val="0472FD"/>
            </a:solidFill>
          </p:spPr>
        </p:sp>
        <p:sp>
          <p:nvSpPr>
            <p:cNvPr id="6" name="TextBox 6"/>
            <p:cNvSpPr txBox="1"/>
            <p:nvPr/>
          </p:nvSpPr>
          <p:spPr>
            <a:xfrm>
              <a:off x="0" y="-66675"/>
              <a:ext cx="2043714" cy="314620"/>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5884945" y="5695677"/>
            <a:ext cx="7759728" cy="941415"/>
            <a:chOff x="0" y="0"/>
            <a:chExt cx="2043714" cy="247945"/>
          </a:xfrm>
        </p:grpSpPr>
        <p:sp>
          <p:nvSpPr>
            <p:cNvPr id="8" name="Freeform 8"/>
            <p:cNvSpPr/>
            <p:nvPr/>
          </p:nvSpPr>
          <p:spPr>
            <a:xfrm>
              <a:off x="0" y="0"/>
              <a:ext cx="2043714" cy="247945"/>
            </a:xfrm>
            <a:custGeom>
              <a:avLst/>
              <a:gdLst/>
              <a:ahLst/>
              <a:cxnLst/>
              <a:rect l="l" t="t" r="r" b="b"/>
              <a:pathLst>
                <a:path w="2043714" h="247945">
                  <a:moveTo>
                    <a:pt x="22947" y="0"/>
                  </a:moveTo>
                  <a:lnTo>
                    <a:pt x="2020767" y="0"/>
                  </a:lnTo>
                  <a:cubicBezTo>
                    <a:pt x="2033441" y="0"/>
                    <a:pt x="2043714" y="10274"/>
                    <a:pt x="2043714" y="22947"/>
                  </a:cubicBezTo>
                  <a:lnTo>
                    <a:pt x="2043714" y="224997"/>
                  </a:lnTo>
                  <a:cubicBezTo>
                    <a:pt x="2043714" y="237671"/>
                    <a:pt x="2033441" y="247945"/>
                    <a:pt x="2020767" y="247945"/>
                  </a:cubicBezTo>
                  <a:lnTo>
                    <a:pt x="22947" y="247945"/>
                  </a:lnTo>
                  <a:cubicBezTo>
                    <a:pt x="10274" y="247945"/>
                    <a:pt x="0" y="237671"/>
                    <a:pt x="0" y="224997"/>
                  </a:cubicBezTo>
                  <a:lnTo>
                    <a:pt x="0" y="22947"/>
                  </a:lnTo>
                  <a:cubicBezTo>
                    <a:pt x="0" y="10274"/>
                    <a:pt x="10274" y="0"/>
                    <a:pt x="22947" y="0"/>
                  </a:cubicBezTo>
                  <a:close/>
                </a:path>
              </a:pathLst>
            </a:custGeom>
            <a:solidFill>
              <a:srgbClr val="0472FD"/>
            </a:solidFill>
          </p:spPr>
        </p:sp>
        <p:sp>
          <p:nvSpPr>
            <p:cNvPr id="9" name="TextBox 9"/>
            <p:cNvSpPr txBox="1"/>
            <p:nvPr/>
          </p:nvSpPr>
          <p:spPr>
            <a:xfrm>
              <a:off x="0" y="-66675"/>
              <a:ext cx="2043714" cy="314620"/>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5884945" y="6921399"/>
            <a:ext cx="7759728" cy="941415"/>
            <a:chOff x="0" y="0"/>
            <a:chExt cx="2043714" cy="247945"/>
          </a:xfrm>
        </p:grpSpPr>
        <p:sp>
          <p:nvSpPr>
            <p:cNvPr id="11" name="Freeform 11"/>
            <p:cNvSpPr/>
            <p:nvPr/>
          </p:nvSpPr>
          <p:spPr>
            <a:xfrm>
              <a:off x="0" y="0"/>
              <a:ext cx="2043714" cy="247945"/>
            </a:xfrm>
            <a:custGeom>
              <a:avLst/>
              <a:gdLst/>
              <a:ahLst/>
              <a:cxnLst/>
              <a:rect l="l" t="t" r="r" b="b"/>
              <a:pathLst>
                <a:path w="2043714" h="247945">
                  <a:moveTo>
                    <a:pt x="22947" y="0"/>
                  </a:moveTo>
                  <a:lnTo>
                    <a:pt x="2020767" y="0"/>
                  </a:lnTo>
                  <a:cubicBezTo>
                    <a:pt x="2033441" y="0"/>
                    <a:pt x="2043714" y="10274"/>
                    <a:pt x="2043714" y="22947"/>
                  </a:cubicBezTo>
                  <a:lnTo>
                    <a:pt x="2043714" y="224997"/>
                  </a:lnTo>
                  <a:cubicBezTo>
                    <a:pt x="2043714" y="237671"/>
                    <a:pt x="2033441" y="247945"/>
                    <a:pt x="2020767" y="247945"/>
                  </a:cubicBezTo>
                  <a:lnTo>
                    <a:pt x="22947" y="247945"/>
                  </a:lnTo>
                  <a:cubicBezTo>
                    <a:pt x="10274" y="247945"/>
                    <a:pt x="0" y="237671"/>
                    <a:pt x="0" y="224997"/>
                  </a:cubicBezTo>
                  <a:lnTo>
                    <a:pt x="0" y="22947"/>
                  </a:lnTo>
                  <a:cubicBezTo>
                    <a:pt x="0" y="10274"/>
                    <a:pt x="10274" y="0"/>
                    <a:pt x="22947" y="0"/>
                  </a:cubicBezTo>
                  <a:close/>
                </a:path>
              </a:pathLst>
            </a:custGeom>
            <a:solidFill>
              <a:srgbClr val="0472FD"/>
            </a:solidFill>
          </p:spPr>
        </p:sp>
        <p:sp>
          <p:nvSpPr>
            <p:cNvPr id="12" name="TextBox 12"/>
            <p:cNvSpPr txBox="1"/>
            <p:nvPr/>
          </p:nvSpPr>
          <p:spPr>
            <a:xfrm>
              <a:off x="0" y="-66675"/>
              <a:ext cx="2043714" cy="314620"/>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a:off x="5884945" y="8205714"/>
            <a:ext cx="7759728" cy="941415"/>
            <a:chOff x="0" y="0"/>
            <a:chExt cx="2043714" cy="247945"/>
          </a:xfrm>
        </p:grpSpPr>
        <p:sp>
          <p:nvSpPr>
            <p:cNvPr id="14" name="Freeform 14"/>
            <p:cNvSpPr/>
            <p:nvPr/>
          </p:nvSpPr>
          <p:spPr>
            <a:xfrm>
              <a:off x="0" y="0"/>
              <a:ext cx="2043714" cy="247945"/>
            </a:xfrm>
            <a:custGeom>
              <a:avLst/>
              <a:gdLst/>
              <a:ahLst/>
              <a:cxnLst/>
              <a:rect l="l" t="t" r="r" b="b"/>
              <a:pathLst>
                <a:path w="2043714" h="247945">
                  <a:moveTo>
                    <a:pt x="22947" y="0"/>
                  </a:moveTo>
                  <a:lnTo>
                    <a:pt x="2020767" y="0"/>
                  </a:lnTo>
                  <a:cubicBezTo>
                    <a:pt x="2033441" y="0"/>
                    <a:pt x="2043714" y="10274"/>
                    <a:pt x="2043714" y="22947"/>
                  </a:cubicBezTo>
                  <a:lnTo>
                    <a:pt x="2043714" y="224997"/>
                  </a:lnTo>
                  <a:cubicBezTo>
                    <a:pt x="2043714" y="237671"/>
                    <a:pt x="2033441" y="247945"/>
                    <a:pt x="2020767" y="247945"/>
                  </a:cubicBezTo>
                  <a:lnTo>
                    <a:pt x="22947" y="247945"/>
                  </a:lnTo>
                  <a:cubicBezTo>
                    <a:pt x="10274" y="247945"/>
                    <a:pt x="0" y="237671"/>
                    <a:pt x="0" y="224997"/>
                  </a:cubicBezTo>
                  <a:lnTo>
                    <a:pt x="0" y="22947"/>
                  </a:lnTo>
                  <a:cubicBezTo>
                    <a:pt x="0" y="10274"/>
                    <a:pt x="10274" y="0"/>
                    <a:pt x="22947" y="0"/>
                  </a:cubicBezTo>
                  <a:close/>
                </a:path>
              </a:pathLst>
            </a:custGeom>
            <a:solidFill>
              <a:srgbClr val="0472FD"/>
            </a:solidFill>
          </p:spPr>
        </p:sp>
        <p:sp>
          <p:nvSpPr>
            <p:cNvPr id="15" name="TextBox 15"/>
            <p:cNvSpPr txBox="1"/>
            <p:nvPr/>
          </p:nvSpPr>
          <p:spPr>
            <a:xfrm>
              <a:off x="0" y="-66675"/>
              <a:ext cx="2043714" cy="314620"/>
            </a:xfrm>
            <a:prstGeom prst="rect">
              <a:avLst/>
            </a:prstGeom>
          </p:spPr>
          <p:txBody>
            <a:bodyPr lIns="50800" tIns="50800" rIns="50800" bIns="50800" rtlCol="0" anchor="ctr"/>
            <a:lstStyle/>
            <a:p>
              <a:pPr algn="ctr">
                <a:lnSpc>
                  <a:spcPts val="3359"/>
                </a:lnSpc>
              </a:pPr>
              <a:endParaRPr/>
            </a:p>
          </p:txBody>
        </p:sp>
      </p:grpSp>
      <p:sp>
        <p:nvSpPr>
          <p:cNvPr id="16" name="Freeform 16"/>
          <p:cNvSpPr/>
          <p:nvPr/>
        </p:nvSpPr>
        <p:spPr>
          <a:xfrm>
            <a:off x="13855065" y="5860874"/>
            <a:ext cx="8865870" cy="8852251"/>
          </a:xfrm>
          <a:custGeom>
            <a:avLst/>
            <a:gdLst/>
            <a:ahLst/>
            <a:cxnLst/>
            <a:rect l="l" t="t" r="r" b="b"/>
            <a:pathLst>
              <a:path w="8865870" h="8852251">
                <a:moveTo>
                  <a:pt x="0" y="0"/>
                </a:moveTo>
                <a:lnTo>
                  <a:pt x="8865870" y="0"/>
                </a:lnTo>
                <a:lnTo>
                  <a:pt x="8865870" y="8852252"/>
                </a:lnTo>
                <a:lnTo>
                  <a:pt x="0" y="8852252"/>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sp>
      <p:sp>
        <p:nvSpPr>
          <p:cNvPr id="17" name="Freeform 17"/>
          <p:cNvSpPr/>
          <p:nvPr/>
        </p:nvSpPr>
        <p:spPr>
          <a:xfrm>
            <a:off x="1027906" y="1034567"/>
            <a:ext cx="4379288" cy="4420259"/>
          </a:xfrm>
          <a:custGeom>
            <a:avLst/>
            <a:gdLst/>
            <a:ahLst/>
            <a:cxnLst/>
            <a:rect l="l" t="t" r="r" b="b"/>
            <a:pathLst>
              <a:path w="4379288" h="4420259">
                <a:moveTo>
                  <a:pt x="0" y="0"/>
                </a:moveTo>
                <a:lnTo>
                  <a:pt x="4379288" y="0"/>
                </a:lnTo>
                <a:lnTo>
                  <a:pt x="4379288" y="4420259"/>
                </a:lnTo>
                <a:lnTo>
                  <a:pt x="0" y="4420259"/>
                </a:lnTo>
                <a:lnTo>
                  <a:pt x="0" y="0"/>
                </a:lnTo>
                <a:close/>
              </a:path>
            </a:pathLst>
          </a:custGeom>
          <a:blipFill>
            <a:blip r:embed="rId2">
              <a:alphaModFix amt="5000"/>
              <a:extLst>
                <a:ext uri="{96DAC541-7B7A-43D3-8B79-37D633B846F1}">
                  <asvg:svgBlip xmlns:asvg="http://schemas.microsoft.com/office/drawing/2016/SVG/main" r:embed="rId3"/>
                </a:ext>
              </a:extLst>
            </a:blip>
            <a:stretch>
              <a:fillRect l="-102450" t="-100265"/>
            </a:stretch>
          </a:blipFill>
        </p:spPr>
      </p:sp>
      <p:sp>
        <p:nvSpPr>
          <p:cNvPr id="18" name="TextBox 18"/>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02</a:t>
            </a:r>
          </a:p>
        </p:txBody>
      </p:sp>
      <p:sp>
        <p:nvSpPr>
          <p:cNvPr id="19" name="TextBox 19"/>
          <p:cNvSpPr txBox="1"/>
          <p:nvPr/>
        </p:nvSpPr>
        <p:spPr>
          <a:xfrm>
            <a:off x="1500169" y="276603"/>
            <a:ext cx="3716734" cy="424815"/>
          </a:xfrm>
          <a:prstGeom prst="rect">
            <a:avLst/>
          </a:prstGeom>
        </p:spPr>
        <p:txBody>
          <a:bodyPr lIns="0" tIns="0" rIns="0" bIns="0" rtlCol="0" anchor="t">
            <a:spAutoFit/>
          </a:bodyPr>
          <a:lstStyle/>
          <a:p>
            <a:pPr algn="l">
              <a:lnSpc>
                <a:spcPts val="3359"/>
              </a:lnSpc>
              <a:spcBef>
                <a:spcPct val="0"/>
              </a:spcBef>
            </a:pPr>
            <a:r>
              <a:rPr lang="en-US" sz="2400" b="1" spc="1296">
                <a:solidFill>
                  <a:srgbClr val="222222"/>
                </a:solidFill>
                <a:latin typeface="Poppins Bold"/>
                <a:ea typeface="Poppins Bold"/>
                <a:cs typeface="Poppins Bold"/>
                <a:sym typeface="Poppins Bold"/>
              </a:rPr>
              <a:t>OVERVIEW</a:t>
            </a:r>
          </a:p>
        </p:txBody>
      </p:sp>
      <p:sp>
        <p:nvSpPr>
          <p:cNvPr id="20" name="TextBox 20"/>
          <p:cNvSpPr txBox="1"/>
          <p:nvPr/>
        </p:nvSpPr>
        <p:spPr>
          <a:xfrm>
            <a:off x="5884945" y="4641405"/>
            <a:ext cx="7605828" cy="509905"/>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Poppins"/>
                <a:ea typeface="Poppins"/>
                <a:cs typeface="Poppins"/>
                <a:sym typeface="Poppins"/>
              </a:rPr>
              <a:t>Tổng quan về CPI Card Group</a:t>
            </a:r>
          </a:p>
        </p:txBody>
      </p:sp>
      <p:sp>
        <p:nvSpPr>
          <p:cNvPr id="21" name="TextBox 21"/>
          <p:cNvSpPr txBox="1"/>
          <p:nvPr/>
        </p:nvSpPr>
        <p:spPr>
          <a:xfrm>
            <a:off x="6004129" y="5809977"/>
            <a:ext cx="7486644" cy="509905"/>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Poppins"/>
                <a:ea typeface="Poppins"/>
                <a:cs typeface="Poppins"/>
                <a:sym typeface="Poppins"/>
              </a:rPr>
              <a:t>Quy trình</a:t>
            </a:r>
          </a:p>
        </p:txBody>
      </p:sp>
      <p:sp>
        <p:nvSpPr>
          <p:cNvPr id="22" name="TextBox 22"/>
          <p:cNvSpPr txBox="1"/>
          <p:nvPr/>
        </p:nvSpPr>
        <p:spPr>
          <a:xfrm>
            <a:off x="5884945" y="7094292"/>
            <a:ext cx="7759728" cy="509905"/>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Poppins"/>
                <a:ea typeface="Poppins"/>
                <a:cs typeface="Poppins"/>
                <a:sym typeface="Poppins"/>
              </a:rPr>
              <a:t>Mô hình hóa chiều</a:t>
            </a:r>
          </a:p>
        </p:txBody>
      </p:sp>
      <p:sp>
        <p:nvSpPr>
          <p:cNvPr id="23" name="TextBox 23"/>
          <p:cNvSpPr txBox="1"/>
          <p:nvPr/>
        </p:nvSpPr>
        <p:spPr>
          <a:xfrm>
            <a:off x="5884945" y="8378606"/>
            <a:ext cx="7605828" cy="509905"/>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Poppins"/>
                <a:ea typeface="Poppins"/>
                <a:cs typeface="Poppins"/>
                <a:sym typeface="Poppins"/>
              </a:rPr>
              <a:t>Xây dựng ETL</a:t>
            </a:r>
          </a:p>
        </p:txBody>
      </p:sp>
      <p:sp>
        <p:nvSpPr>
          <p:cNvPr id="24" name="TextBox 24"/>
          <p:cNvSpPr txBox="1"/>
          <p:nvPr/>
        </p:nvSpPr>
        <p:spPr>
          <a:xfrm>
            <a:off x="13082840" y="299322"/>
            <a:ext cx="417646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222222"/>
                </a:solidFill>
                <a:latin typeface="Poppins Bold"/>
                <a:ea typeface="Poppins Bold"/>
                <a:cs typeface="Poppins Bold"/>
                <a:sym typeface="Poppins Bold"/>
              </a:rPr>
              <a:t>Thang Long University</a:t>
            </a:r>
          </a:p>
        </p:txBody>
      </p:sp>
      <p:sp>
        <p:nvSpPr>
          <p:cNvPr id="25" name="TextBox 25"/>
          <p:cNvSpPr txBox="1"/>
          <p:nvPr/>
        </p:nvSpPr>
        <p:spPr>
          <a:xfrm>
            <a:off x="3684704" y="2299988"/>
            <a:ext cx="12160211" cy="1425574"/>
          </a:xfrm>
          <a:prstGeom prst="rect">
            <a:avLst/>
          </a:prstGeom>
        </p:spPr>
        <p:txBody>
          <a:bodyPr lIns="0" tIns="0" rIns="0" bIns="0" rtlCol="0" anchor="t">
            <a:spAutoFit/>
          </a:bodyPr>
          <a:lstStyle/>
          <a:p>
            <a:pPr algn="ctr">
              <a:lnSpc>
                <a:spcPts val="9999"/>
              </a:lnSpc>
            </a:pPr>
            <a:r>
              <a:rPr lang="en-US" sz="9999" b="1">
                <a:solidFill>
                  <a:srgbClr val="222222"/>
                </a:solidFill>
                <a:latin typeface="Poppins Ultra-Bold"/>
                <a:ea typeface="Poppins Ultra-Bold"/>
                <a:cs typeface="Poppins Ultra-Bold"/>
                <a:sym typeface="Poppins Ultra-Bold"/>
              </a:rPr>
              <a:t>OVERVIEW</a:t>
            </a:r>
          </a:p>
        </p:txBody>
      </p:sp>
      <p:sp>
        <p:nvSpPr>
          <p:cNvPr id="26" name="TextBox 26"/>
          <p:cNvSpPr txBox="1"/>
          <p:nvPr/>
        </p:nvSpPr>
        <p:spPr>
          <a:xfrm>
            <a:off x="7055770" y="14426373"/>
            <a:ext cx="417646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222222"/>
                </a:solidFill>
                <a:latin typeface="Poppins Bold"/>
                <a:ea typeface="Poppins Bold"/>
                <a:cs typeface="Poppins Bold"/>
                <a:sym typeface="Poppins Bold"/>
              </a:rPr>
              <a:t>Thang Long University</a:t>
            </a:r>
          </a:p>
        </p:txBody>
      </p:sp>
      <p:sp>
        <p:nvSpPr>
          <p:cNvPr id="27" name="TextBox 27"/>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Tree>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7259300" cy="9258300"/>
            <a:chOff x="0" y="0"/>
            <a:chExt cx="1919860" cy="1029858"/>
          </a:xfrm>
        </p:grpSpPr>
        <p:sp>
          <p:nvSpPr>
            <p:cNvPr id="3" name="Freeform 3"/>
            <p:cNvSpPr/>
            <p:nvPr/>
          </p:nvSpPr>
          <p:spPr>
            <a:xfrm>
              <a:off x="0" y="0"/>
              <a:ext cx="1919860" cy="1029858"/>
            </a:xfrm>
            <a:custGeom>
              <a:avLst/>
              <a:gdLst/>
              <a:ahLst/>
              <a:cxnLst/>
              <a:rect l="l" t="t" r="r" b="b"/>
              <a:pathLst>
                <a:path w="1919860" h="1029858">
                  <a:moveTo>
                    <a:pt x="0" y="0"/>
                  </a:moveTo>
                  <a:lnTo>
                    <a:pt x="1919860" y="0"/>
                  </a:lnTo>
                  <a:lnTo>
                    <a:pt x="1919860" y="1029858"/>
                  </a:lnTo>
                  <a:lnTo>
                    <a:pt x="0" y="1029858"/>
                  </a:lnTo>
                  <a:close/>
                </a:path>
              </a:pathLst>
            </a:custGeom>
            <a:solidFill>
              <a:srgbClr val="222222">
                <a:alpha val="2745"/>
              </a:srgbClr>
            </a:solidFill>
            <a:ln cap="sq">
              <a:noFill/>
              <a:prstDash val="solid"/>
              <a:miter/>
            </a:ln>
          </p:spPr>
        </p:sp>
        <p:sp>
          <p:nvSpPr>
            <p:cNvPr id="4" name="TextBox 4"/>
            <p:cNvSpPr txBox="1"/>
            <p:nvPr/>
          </p:nvSpPr>
          <p:spPr>
            <a:xfrm>
              <a:off x="0" y="-66675"/>
              <a:ext cx="1919860" cy="1096533"/>
            </a:xfrm>
            <a:prstGeom prst="rect">
              <a:avLst/>
            </a:prstGeom>
          </p:spPr>
          <p:txBody>
            <a:bodyPr lIns="50800" tIns="50800" rIns="50800" bIns="50800" rtlCol="0" anchor="ctr"/>
            <a:lstStyle/>
            <a:p>
              <a:pPr algn="ctr">
                <a:lnSpc>
                  <a:spcPts val="3359"/>
                </a:lnSpc>
              </a:pPr>
              <a:endParaRPr/>
            </a:p>
          </p:txBody>
        </p:sp>
      </p:grpSp>
      <p:sp>
        <p:nvSpPr>
          <p:cNvPr id="5" name="AutoShape 5"/>
          <p:cNvSpPr/>
          <p:nvPr/>
        </p:nvSpPr>
        <p:spPr>
          <a:xfrm>
            <a:off x="1028700" y="0"/>
            <a:ext cx="0" cy="10287000"/>
          </a:xfrm>
          <a:prstGeom prst="line">
            <a:avLst/>
          </a:prstGeom>
          <a:ln w="28575" cap="flat">
            <a:solidFill>
              <a:srgbClr val="000000">
                <a:alpha val="7843"/>
              </a:srgbClr>
            </a:solidFill>
            <a:prstDash val="solid"/>
            <a:headEnd type="none" w="sm" len="sm"/>
            <a:tailEnd type="none" w="sm" len="sm"/>
          </a:ln>
        </p:spPr>
      </p:sp>
      <p:sp>
        <p:nvSpPr>
          <p:cNvPr id="6" name="AutoShape 6"/>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sp>
        <p:nvSpPr>
          <p:cNvPr id="7" name="TextBox 7"/>
          <p:cNvSpPr txBox="1"/>
          <p:nvPr/>
        </p:nvSpPr>
        <p:spPr>
          <a:xfrm>
            <a:off x="2085975" y="1409654"/>
            <a:ext cx="14116050" cy="1285875"/>
          </a:xfrm>
          <a:prstGeom prst="rect">
            <a:avLst/>
          </a:prstGeom>
        </p:spPr>
        <p:txBody>
          <a:bodyPr lIns="0" tIns="0" rIns="0" bIns="0" rtlCol="0" anchor="t">
            <a:spAutoFit/>
          </a:bodyPr>
          <a:lstStyle/>
          <a:p>
            <a:pPr algn="l">
              <a:lnSpc>
                <a:spcPts val="9000"/>
              </a:lnSpc>
            </a:pPr>
            <a:r>
              <a:rPr lang="en-US" sz="9000" b="1">
                <a:solidFill>
                  <a:srgbClr val="222222"/>
                </a:solidFill>
                <a:latin typeface="Poppins Bold"/>
                <a:ea typeface="Poppins Bold"/>
                <a:cs typeface="Poppins Bold"/>
                <a:sym typeface="Poppins Bold"/>
              </a:rPr>
              <a:t>KẾT QUẢ</a:t>
            </a:r>
          </a:p>
        </p:txBody>
      </p:sp>
      <p:sp>
        <p:nvSpPr>
          <p:cNvPr id="8" name="Freeform 8"/>
          <p:cNvSpPr/>
          <p:nvPr/>
        </p:nvSpPr>
        <p:spPr>
          <a:xfrm flipH="1">
            <a:off x="13985639" y="1034567"/>
            <a:ext cx="4379288" cy="4420259"/>
          </a:xfrm>
          <a:custGeom>
            <a:avLst/>
            <a:gdLst/>
            <a:ahLst/>
            <a:cxnLst/>
            <a:rect l="l" t="t" r="r" b="b"/>
            <a:pathLst>
              <a:path w="4379288" h="4420259">
                <a:moveTo>
                  <a:pt x="4379288" y="0"/>
                </a:moveTo>
                <a:lnTo>
                  <a:pt x="0" y="0"/>
                </a:lnTo>
                <a:lnTo>
                  <a:pt x="0" y="4420259"/>
                </a:lnTo>
                <a:lnTo>
                  <a:pt x="4379288" y="4420259"/>
                </a:lnTo>
                <a:lnTo>
                  <a:pt x="4379288" y="0"/>
                </a:lnTo>
                <a:close/>
              </a:path>
            </a:pathLst>
          </a:custGeom>
          <a:blipFill>
            <a:blip r:embed="rId2">
              <a:alphaModFix amt="5000"/>
              <a:extLst>
                <a:ext uri="{96DAC541-7B7A-43D3-8B79-37D633B846F1}">
                  <asvg:svgBlip xmlns:asvg="http://schemas.microsoft.com/office/drawing/2016/SVG/main" r:embed="rId3"/>
                </a:ext>
              </a:extLst>
            </a:blip>
            <a:stretch>
              <a:fillRect l="-102450" t="-100265"/>
            </a:stretch>
          </a:blipFill>
        </p:spPr>
      </p:sp>
      <p:sp>
        <p:nvSpPr>
          <p:cNvPr id="9" name="Freeform 9"/>
          <p:cNvSpPr/>
          <p:nvPr/>
        </p:nvSpPr>
        <p:spPr>
          <a:xfrm>
            <a:off x="7049752" y="2741084"/>
            <a:ext cx="10209548" cy="6837587"/>
          </a:xfrm>
          <a:custGeom>
            <a:avLst/>
            <a:gdLst/>
            <a:ahLst/>
            <a:cxnLst/>
            <a:rect l="l" t="t" r="r" b="b"/>
            <a:pathLst>
              <a:path w="10209548" h="6837587">
                <a:moveTo>
                  <a:pt x="0" y="0"/>
                </a:moveTo>
                <a:lnTo>
                  <a:pt x="10209548" y="0"/>
                </a:lnTo>
                <a:lnTo>
                  <a:pt x="10209548" y="6837587"/>
                </a:lnTo>
                <a:lnTo>
                  <a:pt x="0" y="6837587"/>
                </a:lnTo>
                <a:lnTo>
                  <a:pt x="0" y="0"/>
                </a:lnTo>
                <a:close/>
              </a:path>
            </a:pathLst>
          </a:custGeom>
          <a:blipFill>
            <a:blip r:embed="rId4"/>
            <a:stretch>
              <a:fillRect/>
            </a:stretch>
          </a:blipFill>
        </p:spPr>
      </p:sp>
      <p:sp>
        <p:nvSpPr>
          <p:cNvPr id="10" name="TextBox 10"/>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11" name="TextBox 11"/>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30</a:t>
            </a:r>
          </a:p>
        </p:txBody>
      </p:sp>
      <p:sp>
        <p:nvSpPr>
          <p:cNvPr id="12" name="TextBox 12"/>
          <p:cNvSpPr txBox="1"/>
          <p:nvPr/>
        </p:nvSpPr>
        <p:spPr>
          <a:xfrm>
            <a:off x="1500169" y="276603"/>
            <a:ext cx="7831740" cy="424815"/>
          </a:xfrm>
          <a:prstGeom prst="rect">
            <a:avLst/>
          </a:prstGeom>
        </p:spPr>
        <p:txBody>
          <a:bodyPr lIns="0" tIns="0" rIns="0" bIns="0" rtlCol="0" anchor="t">
            <a:spAutoFit/>
          </a:bodyPr>
          <a:lstStyle/>
          <a:p>
            <a:pPr algn="l">
              <a:lnSpc>
                <a:spcPts val="3359"/>
              </a:lnSpc>
              <a:spcBef>
                <a:spcPct val="0"/>
              </a:spcBef>
            </a:pPr>
            <a:r>
              <a:rPr lang="en-US" sz="2400" spc="1296">
                <a:solidFill>
                  <a:srgbClr val="222222"/>
                </a:solidFill>
                <a:latin typeface="Poppins"/>
                <a:ea typeface="Poppins"/>
                <a:cs typeface="Poppins"/>
                <a:sym typeface="Poppins"/>
              </a:rPr>
              <a:t>KẾT QUẢ ETL VÀ TRUY VẤN</a:t>
            </a:r>
          </a:p>
        </p:txBody>
      </p:sp>
      <p:sp>
        <p:nvSpPr>
          <p:cNvPr id="13" name="TextBox 13"/>
          <p:cNvSpPr txBox="1"/>
          <p:nvPr/>
        </p:nvSpPr>
        <p:spPr>
          <a:xfrm>
            <a:off x="13888740" y="299322"/>
            <a:ext cx="363832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222222"/>
                </a:solidFill>
                <a:latin typeface="Poppins Bold"/>
                <a:ea typeface="Poppins Bold"/>
                <a:cs typeface="Poppins Bold"/>
                <a:sym typeface="Poppins Bold"/>
              </a:rPr>
              <a:t>Thang Long University</a:t>
            </a:r>
          </a:p>
        </p:txBody>
      </p:sp>
      <p:sp>
        <p:nvSpPr>
          <p:cNvPr id="14" name="TextBox 14"/>
          <p:cNvSpPr txBox="1"/>
          <p:nvPr/>
        </p:nvSpPr>
        <p:spPr>
          <a:xfrm>
            <a:off x="2615968" y="5157027"/>
            <a:ext cx="3538434" cy="509873"/>
          </a:xfrm>
          <a:prstGeom prst="rect">
            <a:avLst/>
          </a:prstGeom>
        </p:spPr>
        <p:txBody>
          <a:bodyPr lIns="0" tIns="0" rIns="0" bIns="0" rtlCol="0" anchor="t">
            <a:spAutoFit/>
          </a:bodyPr>
          <a:lstStyle/>
          <a:p>
            <a:pPr algn="l">
              <a:lnSpc>
                <a:spcPts val="3921"/>
              </a:lnSpc>
            </a:pPr>
            <a:r>
              <a:rPr lang="en-US" sz="2801">
                <a:solidFill>
                  <a:srgbClr val="000000"/>
                </a:solidFill>
                <a:latin typeface="Poppins"/>
                <a:ea typeface="Poppins"/>
                <a:cs typeface="Poppins"/>
                <a:sym typeface="Poppins"/>
              </a:rPr>
              <a:t>Quy trình Sản xuất</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7259300" cy="9258300"/>
            <a:chOff x="0" y="0"/>
            <a:chExt cx="1919860" cy="1029858"/>
          </a:xfrm>
        </p:grpSpPr>
        <p:sp>
          <p:nvSpPr>
            <p:cNvPr id="3" name="Freeform 3"/>
            <p:cNvSpPr/>
            <p:nvPr/>
          </p:nvSpPr>
          <p:spPr>
            <a:xfrm>
              <a:off x="0" y="0"/>
              <a:ext cx="1919860" cy="1029858"/>
            </a:xfrm>
            <a:custGeom>
              <a:avLst/>
              <a:gdLst/>
              <a:ahLst/>
              <a:cxnLst/>
              <a:rect l="l" t="t" r="r" b="b"/>
              <a:pathLst>
                <a:path w="1919860" h="1029858">
                  <a:moveTo>
                    <a:pt x="0" y="0"/>
                  </a:moveTo>
                  <a:lnTo>
                    <a:pt x="1919860" y="0"/>
                  </a:lnTo>
                  <a:lnTo>
                    <a:pt x="1919860" y="1029858"/>
                  </a:lnTo>
                  <a:lnTo>
                    <a:pt x="0" y="1029858"/>
                  </a:lnTo>
                  <a:close/>
                </a:path>
              </a:pathLst>
            </a:custGeom>
            <a:solidFill>
              <a:srgbClr val="222222">
                <a:alpha val="2745"/>
              </a:srgbClr>
            </a:solidFill>
            <a:ln cap="sq">
              <a:noFill/>
              <a:prstDash val="solid"/>
              <a:miter/>
            </a:ln>
          </p:spPr>
        </p:sp>
        <p:sp>
          <p:nvSpPr>
            <p:cNvPr id="4" name="TextBox 4"/>
            <p:cNvSpPr txBox="1"/>
            <p:nvPr/>
          </p:nvSpPr>
          <p:spPr>
            <a:xfrm>
              <a:off x="0" y="-66675"/>
              <a:ext cx="1919860" cy="1096533"/>
            </a:xfrm>
            <a:prstGeom prst="rect">
              <a:avLst/>
            </a:prstGeom>
          </p:spPr>
          <p:txBody>
            <a:bodyPr lIns="50800" tIns="50800" rIns="50800" bIns="50800" rtlCol="0" anchor="ctr"/>
            <a:lstStyle/>
            <a:p>
              <a:pPr algn="ctr">
                <a:lnSpc>
                  <a:spcPts val="3359"/>
                </a:lnSpc>
              </a:pPr>
              <a:endParaRPr/>
            </a:p>
          </p:txBody>
        </p:sp>
      </p:grpSp>
      <p:sp>
        <p:nvSpPr>
          <p:cNvPr id="5" name="AutoShape 5"/>
          <p:cNvSpPr/>
          <p:nvPr/>
        </p:nvSpPr>
        <p:spPr>
          <a:xfrm>
            <a:off x="1028700" y="0"/>
            <a:ext cx="0" cy="10287000"/>
          </a:xfrm>
          <a:prstGeom prst="line">
            <a:avLst/>
          </a:prstGeom>
          <a:ln w="28575" cap="flat">
            <a:solidFill>
              <a:srgbClr val="000000">
                <a:alpha val="7843"/>
              </a:srgbClr>
            </a:solidFill>
            <a:prstDash val="solid"/>
            <a:headEnd type="none" w="sm" len="sm"/>
            <a:tailEnd type="none" w="sm" len="sm"/>
          </a:ln>
        </p:spPr>
      </p:sp>
      <p:sp>
        <p:nvSpPr>
          <p:cNvPr id="6" name="AutoShape 6"/>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sp>
        <p:nvSpPr>
          <p:cNvPr id="7" name="TextBox 7"/>
          <p:cNvSpPr txBox="1"/>
          <p:nvPr/>
        </p:nvSpPr>
        <p:spPr>
          <a:xfrm>
            <a:off x="2085975" y="1409654"/>
            <a:ext cx="14116050" cy="1285875"/>
          </a:xfrm>
          <a:prstGeom prst="rect">
            <a:avLst/>
          </a:prstGeom>
        </p:spPr>
        <p:txBody>
          <a:bodyPr lIns="0" tIns="0" rIns="0" bIns="0" rtlCol="0" anchor="t">
            <a:spAutoFit/>
          </a:bodyPr>
          <a:lstStyle/>
          <a:p>
            <a:pPr algn="l">
              <a:lnSpc>
                <a:spcPts val="9000"/>
              </a:lnSpc>
            </a:pPr>
            <a:r>
              <a:rPr lang="en-US" sz="9000" b="1">
                <a:solidFill>
                  <a:srgbClr val="222222"/>
                </a:solidFill>
                <a:latin typeface="Poppins Bold"/>
                <a:ea typeface="Poppins Bold"/>
                <a:cs typeface="Poppins Bold"/>
                <a:sym typeface="Poppins Bold"/>
              </a:rPr>
              <a:t>KẾT QUẢ</a:t>
            </a:r>
          </a:p>
        </p:txBody>
      </p:sp>
      <p:sp>
        <p:nvSpPr>
          <p:cNvPr id="8" name="Freeform 8"/>
          <p:cNvSpPr/>
          <p:nvPr/>
        </p:nvSpPr>
        <p:spPr>
          <a:xfrm flipH="1">
            <a:off x="13985639" y="1034567"/>
            <a:ext cx="4379288" cy="4420259"/>
          </a:xfrm>
          <a:custGeom>
            <a:avLst/>
            <a:gdLst/>
            <a:ahLst/>
            <a:cxnLst/>
            <a:rect l="l" t="t" r="r" b="b"/>
            <a:pathLst>
              <a:path w="4379288" h="4420259">
                <a:moveTo>
                  <a:pt x="4379288" y="0"/>
                </a:moveTo>
                <a:lnTo>
                  <a:pt x="0" y="0"/>
                </a:lnTo>
                <a:lnTo>
                  <a:pt x="0" y="4420259"/>
                </a:lnTo>
                <a:lnTo>
                  <a:pt x="4379288" y="4420259"/>
                </a:lnTo>
                <a:lnTo>
                  <a:pt x="4379288" y="0"/>
                </a:lnTo>
                <a:close/>
              </a:path>
            </a:pathLst>
          </a:custGeom>
          <a:blipFill>
            <a:blip r:embed="rId2">
              <a:alphaModFix amt="5000"/>
              <a:extLst>
                <a:ext uri="{96DAC541-7B7A-43D3-8B79-37D633B846F1}">
                  <asvg:svgBlip xmlns:asvg="http://schemas.microsoft.com/office/drawing/2016/SVG/main" r:embed="rId3"/>
                </a:ext>
              </a:extLst>
            </a:blip>
            <a:stretch>
              <a:fillRect l="-102450" t="-100265"/>
            </a:stretch>
          </a:blipFill>
        </p:spPr>
      </p:sp>
      <p:sp>
        <p:nvSpPr>
          <p:cNvPr id="9" name="Freeform 9"/>
          <p:cNvSpPr/>
          <p:nvPr/>
        </p:nvSpPr>
        <p:spPr>
          <a:xfrm>
            <a:off x="1500169" y="2978370"/>
            <a:ext cx="7582695" cy="5099362"/>
          </a:xfrm>
          <a:custGeom>
            <a:avLst/>
            <a:gdLst/>
            <a:ahLst/>
            <a:cxnLst/>
            <a:rect l="l" t="t" r="r" b="b"/>
            <a:pathLst>
              <a:path w="7582695" h="5099362">
                <a:moveTo>
                  <a:pt x="0" y="0"/>
                </a:moveTo>
                <a:lnTo>
                  <a:pt x="7582694" y="0"/>
                </a:lnTo>
                <a:lnTo>
                  <a:pt x="7582694" y="5099362"/>
                </a:lnTo>
                <a:lnTo>
                  <a:pt x="0" y="5099362"/>
                </a:lnTo>
                <a:lnTo>
                  <a:pt x="0" y="0"/>
                </a:lnTo>
                <a:close/>
              </a:path>
            </a:pathLst>
          </a:custGeom>
          <a:blipFill>
            <a:blip r:embed="rId4"/>
            <a:stretch>
              <a:fillRect/>
            </a:stretch>
          </a:blipFill>
        </p:spPr>
      </p:sp>
      <p:sp>
        <p:nvSpPr>
          <p:cNvPr id="10" name="Freeform 10"/>
          <p:cNvSpPr/>
          <p:nvPr/>
        </p:nvSpPr>
        <p:spPr>
          <a:xfrm>
            <a:off x="10054633" y="2978370"/>
            <a:ext cx="7668214" cy="5099362"/>
          </a:xfrm>
          <a:custGeom>
            <a:avLst/>
            <a:gdLst/>
            <a:ahLst/>
            <a:cxnLst/>
            <a:rect l="l" t="t" r="r" b="b"/>
            <a:pathLst>
              <a:path w="7668214" h="5099362">
                <a:moveTo>
                  <a:pt x="0" y="0"/>
                </a:moveTo>
                <a:lnTo>
                  <a:pt x="7668214" y="0"/>
                </a:lnTo>
                <a:lnTo>
                  <a:pt x="7668214" y="5099362"/>
                </a:lnTo>
                <a:lnTo>
                  <a:pt x="0" y="5099362"/>
                </a:lnTo>
                <a:lnTo>
                  <a:pt x="0" y="0"/>
                </a:lnTo>
                <a:close/>
              </a:path>
            </a:pathLst>
          </a:custGeom>
          <a:blipFill>
            <a:blip r:embed="rId5"/>
            <a:stretch>
              <a:fillRect/>
            </a:stretch>
          </a:blipFill>
        </p:spPr>
      </p:sp>
      <p:sp>
        <p:nvSpPr>
          <p:cNvPr id="11" name="TextBox 11"/>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12" name="TextBox 12"/>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30</a:t>
            </a:r>
          </a:p>
        </p:txBody>
      </p:sp>
      <p:sp>
        <p:nvSpPr>
          <p:cNvPr id="13" name="TextBox 13"/>
          <p:cNvSpPr txBox="1"/>
          <p:nvPr/>
        </p:nvSpPr>
        <p:spPr>
          <a:xfrm>
            <a:off x="1500169" y="276603"/>
            <a:ext cx="7831740" cy="424815"/>
          </a:xfrm>
          <a:prstGeom prst="rect">
            <a:avLst/>
          </a:prstGeom>
        </p:spPr>
        <p:txBody>
          <a:bodyPr lIns="0" tIns="0" rIns="0" bIns="0" rtlCol="0" anchor="t">
            <a:spAutoFit/>
          </a:bodyPr>
          <a:lstStyle/>
          <a:p>
            <a:pPr algn="l">
              <a:lnSpc>
                <a:spcPts val="3359"/>
              </a:lnSpc>
              <a:spcBef>
                <a:spcPct val="0"/>
              </a:spcBef>
            </a:pPr>
            <a:r>
              <a:rPr lang="en-US" sz="2400" spc="1296">
                <a:solidFill>
                  <a:srgbClr val="222222"/>
                </a:solidFill>
                <a:latin typeface="Poppins"/>
                <a:ea typeface="Poppins"/>
                <a:cs typeface="Poppins"/>
                <a:sym typeface="Poppins"/>
              </a:rPr>
              <a:t>KẾT QUẢ ETL VÀ TRUY VẤN</a:t>
            </a:r>
          </a:p>
        </p:txBody>
      </p:sp>
      <p:sp>
        <p:nvSpPr>
          <p:cNvPr id="14" name="TextBox 14"/>
          <p:cNvSpPr txBox="1"/>
          <p:nvPr/>
        </p:nvSpPr>
        <p:spPr>
          <a:xfrm>
            <a:off x="13888740" y="299322"/>
            <a:ext cx="363832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222222"/>
                </a:solidFill>
                <a:latin typeface="Poppins Bold"/>
                <a:ea typeface="Poppins Bold"/>
                <a:cs typeface="Poppins Bold"/>
                <a:sym typeface="Poppins Bold"/>
              </a:rPr>
              <a:t>Thang Long University</a:t>
            </a:r>
          </a:p>
        </p:txBody>
      </p:sp>
      <p:sp>
        <p:nvSpPr>
          <p:cNvPr id="15" name="TextBox 15"/>
          <p:cNvSpPr txBox="1"/>
          <p:nvPr/>
        </p:nvSpPr>
        <p:spPr>
          <a:xfrm>
            <a:off x="7562692" y="8748427"/>
            <a:ext cx="3538434" cy="509873"/>
          </a:xfrm>
          <a:prstGeom prst="rect">
            <a:avLst/>
          </a:prstGeom>
        </p:spPr>
        <p:txBody>
          <a:bodyPr lIns="0" tIns="0" rIns="0" bIns="0" rtlCol="0" anchor="t">
            <a:spAutoFit/>
          </a:bodyPr>
          <a:lstStyle/>
          <a:p>
            <a:pPr algn="l">
              <a:lnSpc>
                <a:spcPts val="3921"/>
              </a:lnSpc>
            </a:pPr>
            <a:r>
              <a:rPr lang="en-US" sz="2801">
                <a:solidFill>
                  <a:srgbClr val="000000"/>
                </a:solidFill>
                <a:latin typeface="Poppins"/>
                <a:ea typeface="Poppins"/>
                <a:cs typeface="Poppins"/>
                <a:sym typeface="Poppins"/>
              </a:rPr>
              <a:t>Quy trình bán hàng</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0"/>
            <a:ext cx="0" cy="10287000"/>
          </a:xfrm>
          <a:prstGeom prst="line">
            <a:avLst/>
          </a:prstGeom>
          <a:ln w="28575" cap="flat">
            <a:solidFill>
              <a:srgbClr val="000000">
                <a:alpha val="7843"/>
              </a:srgbClr>
            </a:solidFill>
            <a:prstDash val="solid"/>
            <a:headEnd type="none" w="sm" len="sm"/>
            <a:tailEnd type="none" w="sm" len="sm"/>
          </a:ln>
        </p:spPr>
      </p:sp>
      <p:sp>
        <p:nvSpPr>
          <p:cNvPr id="3" name="AutoShape 3"/>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sp>
        <p:nvSpPr>
          <p:cNvPr id="4" name="Freeform 4"/>
          <p:cNvSpPr/>
          <p:nvPr/>
        </p:nvSpPr>
        <p:spPr>
          <a:xfrm>
            <a:off x="9002546" y="7452347"/>
            <a:ext cx="8865870" cy="8852251"/>
          </a:xfrm>
          <a:custGeom>
            <a:avLst/>
            <a:gdLst/>
            <a:ahLst/>
            <a:cxnLst/>
            <a:rect l="l" t="t" r="r" b="b"/>
            <a:pathLst>
              <a:path w="8865870" h="8852251">
                <a:moveTo>
                  <a:pt x="0" y="0"/>
                </a:moveTo>
                <a:lnTo>
                  <a:pt x="8865871" y="0"/>
                </a:lnTo>
                <a:lnTo>
                  <a:pt x="8865871" y="8852251"/>
                </a:lnTo>
                <a:lnTo>
                  <a:pt x="0" y="8852251"/>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sp>
      <p:sp>
        <p:nvSpPr>
          <p:cNvPr id="5" name="Freeform 5"/>
          <p:cNvSpPr/>
          <p:nvPr/>
        </p:nvSpPr>
        <p:spPr>
          <a:xfrm>
            <a:off x="14723799" y="4607842"/>
            <a:ext cx="5071003" cy="3945349"/>
          </a:xfrm>
          <a:custGeom>
            <a:avLst/>
            <a:gdLst/>
            <a:ahLst/>
            <a:cxnLst/>
            <a:rect l="l" t="t" r="r" b="b"/>
            <a:pathLst>
              <a:path w="5071003" h="3945349">
                <a:moveTo>
                  <a:pt x="0" y="0"/>
                </a:moveTo>
                <a:lnTo>
                  <a:pt x="5071002" y="0"/>
                </a:lnTo>
                <a:lnTo>
                  <a:pt x="5071002" y="3945349"/>
                </a:lnTo>
                <a:lnTo>
                  <a:pt x="0" y="3945349"/>
                </a:lnTo>
                <a:lnTo>
                  <a:pt x="0" y="0"/>
                </a:lnTo>
                <a:close/>
              </a:path>
            </a:pathLst>
          </a:custGeom>
          <a:blipFill>
            <a:blip r:embed="rId4">
              <a:alphaModFix amt="1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2587481" y="3539441"/>
            <a:ext cx="11301259" cy="5509364"/>
          </a:xfrm>
          <a:custGeom>
            <a:avLst/>
            <a:gdLst/>
            <a:ahLst/>
            <a:cxnLst/>
            <a:rect l="l" t="t" r="r" b="b"/>
            <a:pathLst>
              <a:path w="11301259" h="5509364">
                <a:moveTo>
                  <a:pt x="0" y="0"/>
                </a:moveTo>
                <a:lnTo>
                  <a:pt x="11301259" y="0"/>
                </a:lnTo>
                <a:lnTo>
                  <a:pt x="11301259" y="5509364"/>
                </a:lnTo>
                <a:lnTo>
                  <a:pt x="0" y="5509364"/>
                </a:lnTo>
                <a:lnTo>
                  <a:pt x="0" y="0"/>
                </a:lnTo>
                <a:close/>
              </a:path>
            </a:pathLst>
          </a:custGeom>
          <a:blipFill>
            <a:blip r:embed="rId6"/>
            <a:stretch>
              <a:fillRect/>
            </a:stretch>
          </a:blipFill>
        </p:spPr>
      </p:sp>
      <p:sp>
        <p:nvSpPr>
          <p:cNvPr id="7" name="TextBox 7"/>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8" name="TextBox 8"/>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31</a:t>
            </a:r>
          </a:p>
        </p:txBody>
      </p:sp>
      <p:sp>
        <p:nvSpPr>
          <p:cNvPr id="9" name="TextBox 9"/>
          <p:cNvSpPr txBox="1"/>
          <p:nvPr/>
        </p:nvSpPr>
        <p:spPr>
          <a:xfrm>
            <a:off x="1500169" y="276603"/>
            <a:ext cx="6284683" cy="424815"/>
          </a:xfrm>
          <a:prstGeom prst="rect">
            <a:avLst/>
          </a:prstGeom>
        </p:spPr>
        <p:txBody>
          <a:bodyPr lIns="0" tIns="0" rIns="0" bIns="0" rtlCol="0" anchor="t">
            <a:spAutoFit/>
          </a:bodyPr>
          <a:lstStyle/>
          <a:p>
            <a:pPr algn="l">
              <a:lnSpc>
                <a:spcPts val="3359"/>
              </a:lnSpc>
              <a:spcBef>
                <a:spcPct val="0"/>
              </a:spcBef>
            </a:pPr>
            <a:r>
              <a:rPr lang="en-US" sz="2400" b="1" spc="1296">
                <a:solidFill>
                  <a:srgbClr val="222222"/>
                </a:solidFill>
                <a:latin typeface="Poppins Bold"/>
                <a:ea typeface="Poppins Bold"/>
                <a:cs typeface="Poppins Bold"/>
                <a:sym typeface="Poppins Bold"/>
              </a:rPr>
              <a:t>BẢNG CÔNG VIỆC</a:t>
            </a:r>
          </a:p>
        </p:txBody>
      </p:sp>
      <p:sp>
        <p:nvSpPr>
          <p:cNvPr id="10" name="TextBox 10"/>
          <p:cNvSpPr txBox="1"/>
          <p:nvPr/>
        </p:nvSpPr>
        <p:spPr>
          <a:xfrm>
            <a:off x="13435481" y="276603"/>
            <a:ext cx="3979677"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222222"/>
                </a:solidFill>
                <a:latin typeface="Poppins Bold"/>
                <a:ea typeface="Poppins Bold"/>
                <a:cs typeface="Poppins Bold"/>
                <a:sym typeface="Poppins Bold"/>
              </a:rPr>
              <a:t>Thang Long University</a:t>
            </a:r>
          </a:p>
        </p:txBody>
      </p:sp>
      <p:sp>
        <p:nvSpPr>
          <p:cNvPr id="11" name="TextBox 11"/>
          <p:cNvSpPr txBox="1"/>
          <p:nvPr/>
        </p:nvSpPr>
        <p:spPr>
          <a:xfrm>
            <a:off x="1366838" y="1691591"/>
            <a:ext cx="14463613" cy="1285875"/>
          </a:xfrm>
          <a:prstGeom prst="rect">
            <a:avLst/>
          </a:prstGeom>
        </p:spPr>
        <p:txBody>
          <a:bodyPr lIns="0" tIns="0" rIns="0" bIns="0" rtlCol="0" anchor="t">
            <a:spAutoFit/>
          </a:bodyPr>
          <a:lstStyle/>
          <a:p>
            <a:pPr algn="ctr">
              <a:lnSpc>
                <a:spcPts val="9000"/>
              </a:lnSpc>
            </a:pPr>
            <a:r>
              <a:rPr lang="en-US" sz="9000" b="1">
                <a:solidFill>
                  <a:srgbClr val="222222"/>
                </a:solidFill>
                <a:latin typeface="Poppins Bold"/>
                <a:ea typeface="Poppins Bold"/>
                <a:cs typeface="Poppins Bold"/>
                <a:sym typeface="Poppins Bold"/>
              </a:rPr>
              <a:t>PHÂN CHIA CÔNG VIỆC </a:t>
            </a:r>
          </a:p>
        </p:txBody>
      </p:sp>
    </p:spTree>
  </p:cSld>
  <p:clrMapOvr>
    <a:masterClrMapping/>
  </p:clrMapOvr>
  <p:transition>
    <p:push/>
  </p:transition>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890DD">
                <a:alpha val="100000"/>
              </a:srgbClr>
            </a:gs>
            <a:gs pos="100000">
              <a:srgbClr val="0472F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42988"/>
            <a:chOff x="0" y="0"/>
            <a:chExt cx="4816593" cy="274696"/>
          </a:xfrm>
        </p:grpSpPr>
        <p:sp>
          <p:nvSpPr>
            <p:cNvPr id="3" name="Freeform 3"/>
            <p:cNvSpPr/>
            <p:nvPr/>
          </p:nvSpPr>
          <p:spPr>
            <a:xfrm>
              <a:off x="0" y="0"/>
              <a:ext cx="4816592" cy="274696"/>
            </a:xfrm>
            <a:custGeom>
              <a:avLst/>
              <a:gdLst/>
              <a:ahLst/>
              <a:cxnLst/>
              <a:rect l="l" t="t" r="r" b="b"/>
              <a:pathLst>
                <a:path w="4816592" h="274696">
                  <a:moveTo>
                    <a:pt x="0" y="0"/>
                  </a:moveTo>
                  <a:lnTo>
                    <a:pt x="4816592" y="0"/>
                  </a:lnTo>
                  <a:lnTo>
                    <a:pt x="4816592" y="274696"/>
                  </a:lnTo>
                  <a:lnTo>
                    <a:pt x="0" y="274696"/>
                  </a:lnTo>
                  <a:close/>
                </a:path>
              </a:pathLst>
            </a:custGeom>
            <a:solidFill>
              <a:srgbClr val="FFFFFF"/>
            </a:solidFill>
            <a:ln cap="sq">
              <a:noFill/>
              <a:prstDash val="solid"/>
              <a:miter/>
            </a:ln>
          </p:spPr>
        </p:sp>
        <p:sp>
          <p:nvSpPr>
            <p:cNvPr id="4" name="TextBox 4"/>
            <p:cNvSpPr txBox="1"/>
            <p:nvPr/>
          </p:nvSpPr>
          <p:spPr>
            <a:xfrm>
              <a:off x="0" y="-66675"/>
              <a:ext cx="4816593" cy="341371"/>
            </a:xfrm>
            <a:prstGeom prst="rect">
              <a:avLst/>
            </a:prstGeom>
          </p:spPr>
          <p:txBody>
            <a:bodyPr lIns="50800" tIns="50800" rIns="50800" bIns="50800" rtlCol="0" anchor="ctr"/>
            <a:lstStyle/>
            <a:p>
              <a:pPr algn="ctr">
                <a:lnSpc>
                  <a:spcPts val="3359"/>
                </a:lnSpc>
              </a:pPr>
              <a:endParaRPr/>
            </a:p>
          </p:txBody>
        </p:sp>
      </p:grpSp>
      <p:sp>
        <p:nvSpPr>
          <p:cNvPr id="5" name="AutoShape 5"/>
          <p:cNvSpPr/>
          <p:nvPr/>
        </p:nvSpPr>
        <p:spPr>
          <a:xfrm>
            <a:off x="4506499" y="564117"/>
            <a:ext cx="9371646" cy="0"/>
          </a:xfrm>
          <a:prstGeom prst="line">
            <a:avLst/>
          </a:prstGeom>
          <a:ln w="38100" cap="flat">
            <a:solidFill>
              <a:srgbClr val="000000">
                <a:alpha val="5882"/>
              </a:srgbClr>
            </a:solidFill>
            <a:prstDash val="solid"/>
            <a:headEnd type="none" w="sm" len="sm"/>
            <a:tailEnd type="none" w="sm" len="sm"/>
          </a:ln>
        </p:spPr>
      </p:sp>
      <p:sp>
        <p:nvSpPr>
          <p:cNvPr id="6" name="Freeform 6"/>
          <p:cNvSpPr/>
          <p:nvPr/>
        </p:nvSpPr>
        <p:spPr>
          <a:xfrm>
            <a:off x="13426629" y="-923260"/>
            <a:ext cx="6627565" cy="6567315"/>
          </a:xfrm>
          <a:custGeom>
            <a:avLst/>
            <a:gdLst/>
            <a:ahLst/>
            <a:cxnLst/>
            <a:rect l="l" t="t" r="r" b="b"/>
            <a:pathLst>
              <a:path w="6627565" h="6567315">
                <a:moveTo>
                  <a:pt x="0" y="0"/>
                </a:moveTo>
                <a:lnTo>
                  <a:pt x="6627565" y="0"/>
                </a:lnTo>
                <a:lnTo>
                  <a:pt x="6627565" y="6567314"/>
                </a:lnTo>
                <a:lnTo>
                  <a:pt x="0" y="6567314"/>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7" name="Freeform 7"/>
          <p:cNvSpPr/>
          <p:nvPr/>
        </p:nvSpPr>
        <p:spPr>
          <a:xfrm flipH="1" flipV="1">
            <a:off x="-1766194" y="5595446"/>
            <a:ext cx="6627565" cy="6567315"/>
          </a:xfrm>
          <a:custGeom>
            <a:avLst/>
            <a:gdLst/>
            <a:ahLst/>
            <a:cxnLst/>
            <a:rect l="l" t="t" r="r" b="b"/>
            <a:pathLst>
              <a:path w="6627565" h="6567315">
                <a:moveTo>
                  <a:pt x="6627565" y="6567314"/>
                </a:moveTo>
                <a:lnTo>
                  <a:pt x="0" y="6567314"/>
                </a:lnTo>
                <a:lnTo>
                  <a:pt x="0" y="0"/>
                </a:lnTo>
                <a:lnTo>
                  <a:pt x="6627565" y="0"/>
                </a:lnTo>
                <a:lnTo>
                  <a:pt x="6627565" y="6567314"/>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2183606" y="4711868"/>
            <a:ext cx="13920788" cy="2245372"/>
          </a:xfrm>
          <a:prstGeom prst="rect">
            <a:avLst/>
          </a:prstGeom>
        </p:spPr>
        <p:txBody>
          <a:bodyPr lIns="0" tIns="0" rIns="0" bIns="0" rtlCol="0" anchor="t">
            <a:spAutoFit/>
          </a:bodyPr>
          <a:lstStyle/>
          <a:p>
            <a:pPr algn="ctr">
              <a:lnSpc>
                <a:spcPts val="15754"/>
              </a:lnSpc>
            </a:pPr>
            <a:r>
              <a:rPr lang="en-US" sz="15754" b="1">
                <a:solidFill>
                  <a:srgbClr val="FFFFFF"/>
                </a:solidFill>
                <a:latin typeface="Poppins Ultra-Bold"/>
                <a:ea typeface="Poppins Ultra-Bold"/>
                <a:cs typeface="Poppins Ultra-Bold"/>
                <a:sym typeface="Poppins Ultra-Bold"/>
              </a:rPr>
              <a:t>THANK YOU</a:t>
            </a:r>
          </a:p>
        </p:txBody>
      </p:sp>
      <p:sp>
        <p:nvSpPr>
          <p:cNvPr id="9" name="TextBox 9"/>
          <p:cNvSpPr txBox="1"/>
          <p:nvPr/>
        </p:nvSpPr>
        <p:spPr>
          <a:xfrm>
            <a:off x="1028700" y="299322"/>
            <a:ext cx="3477799"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10" name="TextBox 10"/>
          <p:cNvSpPr txBox="1"/>
          <p:nvPr/>
        </p:nvSpPr>
        <p:spPr>
          <a:xfrm>
            <a:off x="13082840" y="299322"/>
            <a:ext cx="4176460" cy="424815"/>
          </a:xfrm>
          <a:prstGeom prst="rect">
            <a:avLst/>
          </a:prstGeom>
        </p:spPr>
        <p:txBody>
          <a:bodyPr lIns="0" tIns="0" rIns="0" bIns="0" rtlCol="0" anchor="t">
            <a:spAutoFit/>
          </a:bodyPr>
          <a:lstStyle/>
          <a:p>
            <a:pPr marL="0" lvl="0" indent="0" algn="r">
              <a:lnSpc>
                <a:spcPts val="3359"/>
              </a:lnSpc>
              <a:spcBef>
                <a:spcPct val="0"/>
              </a:spcBef>
            </a:pPr>
            <a:r>
              <a:rPr lang="en-US" sz="2400">
                <a:solidFill>
                  <a:srgbClr val="222222"/>
                </a:solidFill>
                <a:latin typeface="Poppins"/>
                <a:ea typeface="Poppins"/>
                <a:cs typeface="Poppins"/>
                <a:sym typeface="Poppins"/>
              </a:rPr>
              <a:t>Thang Long University</a:t>
            </a:r>
          </a:p>
        </p:txBody>
      </p:sp>
    </p:spTree>
  </p:cSld>
  <p:clrMapOvr>
    <a:masterClrMapping/>
  </p:clrMapOvr>
  <p:transition>
    <p:cover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0"/>
            <a:ext cx="0" cy="10287000"/>
          </a:xfrm>
          <a:prstGeom prst="line">
            <a:avLst/>
          </a:prstGeom>
          <a:ln w="28575" cap="flat">
            <a:solidFill>
              <a:srgbClr val="000000">
                <a:alpha val="7843"/>
              </a:srgbClr>
            </a:solidFill>
            <a:prstDash val="solid"/>
            <a:headEnd type="none" w="sm" len="sm"/>
            <a:tailEnd type="none" w="sm" len="sm"/>
          </a:ln>
        </p:spPr>
      </p:sp>
      <p:sp>
        <p:nvSpPr>
          <p:cNvPr id="3" name="AutoShape 3"/>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grpSp>
        <p:nvGrpSpPr>
          <p:cNvPr id="4" name="Group 4"/>
          <p:cNvGrpSpPr/>
          <p:nvPr/>
        </p:nvGrpSpPr>
        <p:grpSpPr>
          <a:xfrm>
            <a:off x="12562716" y="2978370"/>
            <a:ext cx="6052815" cy="7830026"/>
            <a:chOff x="0" y="0"/>
            <a:chExt cx="660400" cy="854305"/>
          </a:xfrm>
        </p:grpSpPr>
        <p:sp>
          <p:nvSpPr>
            <p:cNvPr id="5" name="Freeform 5"/>
            <p:cNvSpPr/>
            <p:nvPr/>
          </p:nvSpPr>
          <p:spPr>
            <a:xfrm>
              <a:off x="0" y="0"/>
              <a:ext cx="660400" cy="854305"/>
            </a:xfrm>
            <a:custGeom>
              <a:avLst/>
              <a:gdLst/>
              <a:ahLst/>
              <a:cxnLst/>
              <a:rect l="l" t="t" r="r" b="b"/>
              <a:pathLst>
                <a:path w="660400" h="854305">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9424"/>
                  </a:cubicBezTo>
                  <a:lnTo>
                    <a:pt x="660400" y="854305"/>
                  </a:lnTo>
                  <a:lnTo>
                    <a:pt x="0" y="854305"/>
                  </a:lnTo>
                  <a:lnTo>
                    <a:pt x="0" y="329813"/>
                  </a:lnTo>
                  <a:cubicBezTo>
                    <a:pt x="1782" y="185660"/>
                    <a:pt x="93019" y="64045"/>
                    <a:pt x="220252" y="19070"/>
                  </a:cubicBezTo>
                  <a:close/>
                </a:path>
              </a:pathLst>
            </a:custGeom>
            <a:gradFill rotWithShape="1">
              <a:gsLst>
                <a:gs pos="0">
                  <a:srgbClr val="0890DD">
                    <a:alpha val="100000"/>
                  </a:srgbClr>
                </a:gs>
                <a:gs pos="100000">
                  <a:srgbClr val="0472FD">
                    <a:alpha val="100000"/>
                  </a:srgbClr>
                </a:gs>
              </a:gsLst>
              <a:path path="circle">
                <a:fillToRect r="100000" b="100000"/>
              </a:path>
              <a:tileRect l="-100000" t="-100000"/>
            </a:gradFill>
          </p:spPr>
        </p:sp>
        <p:sp>
          <p:nvSpPr>
            <p:cNvPr id="6" name="TextBox 6"/>
            <p:cNvSpPr txBox="1"/>
            <p:nvPr/>
          </p:nvSpPr>
          <p:spPr>
            <a:xfrm>
              <a:off x="0" y="60325"/>
              <a:ext cx="660400" cy="793980"/>
            </a:xfrm>
            <a:prstGeom prst="rect">
              <a:avLst/>
            </a:prstGeom>
          </p:spPr>
          <p:txBody>
            <a:bodyPr lIns="50800" tIns="50800" rIns="50800" bIns="50800" rtlCol="0" anchor="ctr"/>
            <a:lstStyle/>
            <a:p>
              <a:pPr algn="ctr">
                <a:lnSpc>
                  <a:spcPts val="3359"/>
                </a:lnSpc>
              </a:pPr>
              <a:endParaRPr/>
            </a:p>
          </p:txBody>
        </p:sp>
      </p:grpSp>
      <p:sp>
        <p:nvSpPr>
          <p:cNvPr id="7" name="Freeform 7"/>
          <p:cNvSpPr/>
          <p:nvPr/>
        </p:nvSpPr>
        <p:spPr>
          <a:xfrm>
            <a:off x="12380336" y="5378146"/>
            <a:ext cx="4270075" cy="4114800"/>
          </a:xfrm>
          <a:custGeom>
            <a:avLst/>
            <a:gdLst/>
            <a:ahLst/>
            <a:cxnLst/>
            <a:rect l="l" t="t" r="r" b="b"/>
            <a:pathLst>
              <a:path w="4270075" h="4114800">
                <a:moveTo>
                  <a:pt x="0" y="0"/>
                </a:moveTo>
                <a:lnTo>
                  <a:pt x="4270076" y="0"/>
                </a:lnTo>
                <a:lnTo>
                  <a:pt x="4270076" y="4114800"/>
                </a:lnTo>
                <a:lnTo>
                  <a:pt x="0" y="4114800"/>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sp>
      <p:sp>
        <p:nvSpPr>
          <p:cNvPr id="8" name="Freeform 8"/>
          <p:cNvSpPr/>
          <p:nvPr/>
        </p:nvSpPr>
        <p:spPr>
          <a:xfrm>
            <a:off x="1864174" y="1431963"/>
            <a:ext cx="1704517" cy="1430513"/>
          </a:xfrm>
          <a:custGeom>
            <a:avLst/>
            <a:gdLst/>
            <a:ahLst/>
            <a:cxnLst/>
            <a:rect l="l" t="t" r="r" b="b"/>
            <a:pathLst>
              <a:path w="1704517" h="1430513">
                <a:moveTo>
                  <a:pt x="0" y="0"/>
                </a:moveTo>
                <a:lnTo>
                  <a:pt x="1704516" y="0"/>
                </a:lnTo>
                <a:lnTo>
                  <a:pt x="1704516" y="1430513"/>
                </a:lnTo>
                <a:lnTo>
                  <a:pt x="0" y="1430513"/>
                </a:lnTo>
                <a:lnTo>
                  <a:pt x="0" y="0"/>
                </a:lnTo>
                <a:close/>
              </a:path>
            </a:pathLst>
          </a:custGeom>
          <a:blipFill>
            <a:blip r:embed="rId4"/>
            <a:stretch>
              <a:fillRect t="-18502" r="-563018"/>
            </a:stretch>
          </a:blipFill>
        </p:spPr>
      </p:sp>
      <p:sp>
        <p:nvSpPr>
          <p:cNvPr id="9" name="TextBox 9"/>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03</a:t>
            </a:r>
          </a:p>
        </p:txBody>
      </p:sp>
      <p:sp>
        <p:nvSpPr>
          <p:cNvPr id="10" name="TextBox 10"/>
          <p:cNvSpPr txBox="1"/>
          <p:nvPr/>
        </p:nvSpPr>
        <p:spPr>
          <a:xfrm>
            <a:off x="1500169" y="276603"/>
            <a:ext cx="6255814" cy="424815"/>
          </a:xfrm>
          <a:prstGeom prst="rect">
            <a:avLst/>
          </a:prstGeom>
        </p:spPr>
        <p:txBody>
          <a:bodyPr lIns="0" tIns="0" rIns="0" bIns="0" rtlCol="0" anchor="t">
            <a:spAutoFit/>
          </a:bodyPr>
          <a:lstStyle/>
          <a:p>
            <a:pPr algn="l">
              <a:lnSpc>
                <a:spcPts val="3359"/>
              </a:lnSpc>
              <a:spcBef>
                <a:spcPct val="0"/>
              </a:spcBef>
            </a:pPr>
            <a:r>
              <a:rPr lang="en-US" sz="2400" b="1" spc="1296">
                <a:solidFill>
                  <a:srgbClr val="222222"/>
                </a:solidFill>
                <a:latin typeface="Poppins Bold"/>
                <a:ea typeface="Poppins Bold"/>
                <a:cs typeface="Poppins Bold"/>
                <a:sym typeface="Poppins Bold"/>
              </a:rPr>
              <a:t>TỔNG QUAN CÔNG TY</a:t>
            </a:r>
          </a:p>
        </p:txBody>
      </p:sp>
      <p:sp>
        <p:nvSpPr>
          <p:cNvPr id="11" name="TextBox 11"/>
          <p:cNvSpPr txBox="1"/>
          <p:nvPr/>
        </p:nvSpPr>
        <p:spPr>
          <a:xfrm>
            <a:off x="3892540" y="1527213"/>
            <a:ext cx="11176590" cy="1425574"/>
          </a:xfrm>
          <a:prstGeom prst="rect">
            <a:avLst/>
          </a:prstGeom>
        </p:spPr>
        <p:txBody>
          <a:bodyPr lIns="0" tIns="0" rIns="0" bIns="0" rtlCol="0" anchor="t">
            <a:spAutoFit/>
          </a:bodyPr>
          <a:lstStyle/>
          <a:p>
            <a:pPr algn="l">
              <a:lnSpc>
                <a:spcPts val="9999"/>
              </a:lnSpc>
            </a:pPr>
            <a:r>
              <a:rPr lang="en-US" sz="9999" b="1">
                <a:solidFill>
                  <a:srgbClr val="222222"/>
                </a:solidFill>
                <a:latin typeface="Poppins Bold"/>
                <a:ea typeface="Poppins Bold"/>
                <a:cs typeface="Poppins Bold"/>
                <a:sym typeface="Poppins Bold"/>
              </a:rPr>
              <a:t>CPI CARD GROUP</a:t>
            </a:r>
          </a:p>
        </p:txBody>
      </p:sp>
      <p:sp>
        <p:nvSpPr>
          <p:cNvPr id="12" name="TextBox 12"/>
          <p:cNvSpPr txBox="1"/>
          <p:nvPr/>
        </p:nvSpPr>
        <p:spPr>
          <a:xfrm>
            <a:off x="2073347" y="3257587"/>
            <a:ext cx="4551992" cy="50990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222222"/>
                </a:solidFill>
                <a:latin typeface="Poppins Bold"/>
                <a:ea typeface="Poppins Bold"/>
                <a:cs typeface="Poppins Bold"/>
                <a:sym typeface="Poppins Bold"/>
              </a:rPr>
              <a:t>CPI Group</a:t>
            </a:r>
          </a:p>
        </p:txBody>
      </p:sp>
      <p:sp>
        <p:nvSpPr>
          <p:cNvPr id="13" name="TextBox 13"/>
          <p:cNvSpPr txBox="1"/>
          <p:nvPr/>
        </p:nvSpPr>
        <p:spPr>
          <a:xfrm>
            <a:off x="2079282" y="5190022"/>
            <a:ext cx="4551992" cy="50990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222222"/>
                </a:solidFill>
                <a:latin typeface="Poppins Bold"/>
                <a:ea typeface="Poppins Bold"/>
                <a:cs typeface="Poppins Bold"/>
                <a:sym typeface="Poppins Bold"/>
              </a:rPr>
              <a:t>Mục tiêu xây dựng</a:t>
            </a:r>
          </a:p>
        </p:txBody>
      </p:sp>
      <p:sp>
        <p:nvSpPr>
          <p:cNvPr id="14" name="TextBox 14"/>
          <p:cNvSpPr txBox="1"/>
          <p:nvPr/>
        </p:nvSpPr>
        <p:spPr>
          <a:xfrm>
            <a:off x="2079282" y="3893672"/>
            <a:ext cx="9498839" cy="1221105"/>
          </a:xfrm>
          <a:prstGeom prst="rect">
            <a:avLst/>
          </a:prstGeom>
        </p:spPr>
        <p:txBody>
          <a:bodyPr lIns="0" tIns="0" rIns="0" bIns="0" rtlCol="0" anchor="t">
            <a:spAutoFit/>
          </a:bodyPr>
          <a:lstStyle/>
          <a:p>
            <a:pPr marL="0" lvl="0" indent="0" algn="just">
              <a:lnSpc>
                <a:spcPts val="3299"/>
              </a:lnSpc>
            </a:pPr>
            <a:r>
              <a:rPr lang="en-US" sz="2199">
                <a:solidFill>
                  <a:srgbClr val="222222">
                    <a:alpha val="83922"/>
                  </a:srgbClr>
                </a:solidFill>
                <a:latin typeface="Poppins"/>
                <a:ea typeface="Poppins"/>
                <a:cs typeface="Poppins"/>
                <a:sym typeface="Poppins"/>
              </a:rPr>
              <a:t>Là một trong những công ty hàng đầu trong lĩnh vực sản xuất, chuyên cung cấp các giải pháp thẻ tín dụng, thẻ ghi nợ và thẻ trả trước dưới cả hai dạng vật lý và kỹ thuật số. </a:t>
            </a:r>
          </a:p>
        </p:txBody>
      </p:sp>
      <p:sp>
        <p:nvSpPr>
          <p:cNvPr id="15" name="TextBox 15"/>
          <p:cNvSpPr txBox="1"/>
          <p:nvPr/>
        </p:nvSpPr>
        <p:spPr>
          <a:xfrm>
            <a:off x="2073347" y="5759935"/>
            <a:ext cx="9504775" cy="1221105"/>
          </a:xfrm>
          <a:prstGeom prst="rect">
            <a:avLst/>
          </a:prstGeom>
        </p:spPr>
        <p:txBody>
          <a:bodyPr lIns="0" tIns="0" rIns="0" bIns="0" rtlCol="0" anchor="t">
            <a:spAutoFit/>
          </a:bodyPr>
          <a:lstStyle/>
          <a:p>
            <a:pPr marL="474978" lvl="1" indent="-237489" algn="just">
              <a:lnSpc>
                <a:spcPts val="3299"/>
              </a:lnSpc>
              <a:buFont typeface="Arial"/>
              <a:buChar char="•"/>
            </a:pPr>
            <a:r>
              <a:rPr lang="en-US" sz="2199">
                <a:solidFill>
                  <a:srgbClr val="222222">
                    <a:alpha val="83922"/>
                  </a:srgbClr>
                </a:solidFill>
                <a:latin typeface="Poppins"/>
                <a:ea typeface="Poppins"/>
                <a:cs typeface="Poppins"/>
                <a:sym typeface="Poppins"/>
              </a:rPr>
              <a:t>Theo dõi và so sánh doanh thu và chi phí.</a:t>
            </a:r>
          </a:p>
          <a:p>
            <a:pPr marL="474978" lvl="1" indent="-237489" algn="just">
              <a:lnSpc>
                <a:spcPts val="3299"/>
              </a:lnSpc>
              <a:buFont typeface="Arial"/>
              <a:buChar char="•"/>
            </a:pPr>
            <a:r>
              <a:rPr lang="en-US" sz="2199">
                <a:solidFill>
                  <a:srgbClr val="222222">
                    <a:alpha val="83922"/>
                  </a:srgbClr>
                </a:solidFill>
                <a:latin typeface="Poppins"/>
                <a:ea typeface="Poppins"/>
                <a:cs typeface="Poppins"/>
                <a:sym typeface="Poppins"/>
              </a:rPr>
              <a:t>Quản lý chất lượng sản phẩm và hợp đồng.</a:t>
            </a:r>
          </a:p>
          <a:p>
            <a:pPr marL="474978" lvl="1" indent="-237489" algn="just">
              <a:lnSpc>
                <a:spcPts val="3299"/>
              </a:lnSpc>
              <a:buFont typeface="Arial"/>
              <a:buChar char="•"/>
            </a:pPr>
            <a:r>
              <a:rPr lang="en-US" sz="2199">
                <a:solidFill>
                  <a:srgbClr val="222222">
                    <a:alpha val="83922"/>
                  </a:srgbClr>
                </a:solidFill>
                <a:latin typeface="Poppins"/>
                <a:ea typeface="Poppins"/>
                <a:cs typeface="Poppins"/>
                <a:sym typeface="Poppins"/>
              </a:rPr>
              <a:t>Phân tích tài chính và đối chiếu.</a:t>
            </a:r>
          </a:p>
        </p:txBody>
      </p:sp>
      <p:sp>
        <p:nvSpPr>
          <p:cNvPr id="16" name="TextBox 16"/>
          <p:cNvSpPr txBox="1"/>
          <p:nvPr/>
        </p:nvSpPr>
        <p:spPr>
          <a:xfrm>
            <a:off x="13082840" y="299322"/>
            <a:ext cx="417646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222222"/>
                </a:solidFill>
                <a:latin typeface="Poppins Bold"/>
                <a:ea typeface="Poppins Bold"/>
                <a:cs typeface="Poppins Bold"/>
                <a:sym typeface="Poppins Bold"/>
              </a:rPr>
              <a:t>Thang Long University</a:t>
            </a:r>
          </a:p>
        </p:txBody>
      </p:sp>
      <p:sp>
        <p:nvSpPr>
          <p:cNvPr id="17" name="TextBox 17"/>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18" name="TextBox 18"/>
          <p:cNvSpPr txBox="1"/>
          <p:nvPr/>
        </p:nvSpPr>
        <p:spPr>
          <a:xfrm>
            <a:off x="2073347" y="7031523"/>
            <a:ext cx="4551992" cy="50990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222222"/>
                </a:solidFill>
                <a:latin typeface="Poppins Bold"/>
                <a:ea typeface="Poppins Bold"/>
                <a:cs typeface="Poppins Bold"/>
                <a:sym typeface="Poppins Bold"/>
              </a:rPr>
              <a:t>Kết quả mong muốn</a:t>
            </a:r>
          </a:p>
        </p:txBody>
      </p:sp>
      <p:sp>
        <p:nvSpPr>
          <p:cNvPr id="19" name="TextBox 19"/>
          <p:cNvSpPr txBox="1"/>
          <p:nvPr/>
        </p:nvSpPr>
        <p:spPr>
          <a:xfrm>
            <a:off x="2073347" y="7579528"/>
            <a:ext cx="9504775" cy="2449830"/>
          </a:xfrm>
          <a:prstGeom prst="rect">
            <a:avLst/>
          </a:prstGeom>
        </p:spPr>
        <p:txBody>
          <a:bodyPr lIns="0" tIns="0" rIns="0" bIns="0" rtlCol="0" anchor="t">
            <a:spAutoFit/>
          </a:bodyPr>
          <a:lstStyle/>
          <a:p>
            <a:pPr marL="474978" lvl="1" indent="-237489" algn="just">
              <a:lnSpc>
                <a:spcPts val="3299"/>
              </a:lnSpc>
              <a:buFont typeface="Arial"/>
              <a:buChar char="•"/>
            </a:pPr>
            <a:r>
              <a:rPr lang="en-US" sz="2199">
                <a:solidFill>
                  <a:srgbClr val="222222">
                    <a:alpha val="83922"/>
                  </a:srgbClr>
                </a:solidFill>
                <a:latin typeface="Poppins"/>
                <a:ea typeface="Poppins"/>
                <a:cs typeface="Poppins"/>
                <a:sym typeface="Poppins"/>
              </a:rPr>
              <a:t>Tích hợp dữ liệu tạo ra một kho dữ liệu tập trung từ các hệ thống khác nhau.</a:t>
            </a:r>
          </a:p>
          <a:p>
            <a:pPr marL="474978" lvl="1" indent="-237489" algn="just">
              <a:lnSpc>
                <a:spcPts val="3299"/>
              </a:lnSpc>
              <a:buFont typeface="Arial"/>
              <a:buChar char="•"/>
            </a:pPr>
            <a:r>
              <a:rPr lang="en-US" sz="2199">
                <a:solidFill>
                  <a:srgbClr val="222222">
                    <a:alpha val="83922"/>
                  </a:srgbClr>
                </a:solidFill>
                <a:latin typeface="Poppins"/>
                <a:ea typeface="Poppins"/>
                <a:cs typeface="Poppins"/>
                <a:sym typeface="Poppins"/>
              </a:rPr>
              <a:t>Cải thiện khả năng ra quyết định: cung cấp dữ liệu sạch, thống nhất và được chuẩn hóa.</a:t>
            </a:r>
          </a:p>
          <a:p>
            <a:pPr marL="474978" lvl="1" indent="-237489" algn="just">
              <a:lnSpc>
                <a:spcPts val="3299"/>
              </a:lnSpc>
              <a:buFont typeface="Arial"/>
              <a:buChar char="•"/>
            </a:pPr>
            <a:r>
              <a:rPr lang="en-US" sz="2199">
                <a:solidFill>
                  <a:srgbClr val="222222">
                    <a:alpha val="83922"/>
                  </a:srgbClr>
                </a:solidFill>
                <a:latin typeface="Poppins"/>
                <a:ea typeface="Poppins"/>
                <a:cs typeface="Poppins"/>
                <a:sym typeface="Poppins"/>
              </a:rPr>
              <a:t>Cải thiện hiệu suất truy vấn và phân tích với những truy vấn phức tạp hay dữ liệu lớn.</a:t>
            </a:r>
          </a:p>
        </p:txBody>
      </p:sp>
    </p:spTree>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0"/>
            <a:ext cx="0" cy="10287000"/>
          </a:xfrm>
          <a:prstGeom prst="line">
            <a:avLst/>
          </a:prstGeom>
          <a:ln w="28575" cap="flat">
            <a:solidFill>
              <a:srgbClr val="000000">
                <a:alpha val="7843"/>
              </a:srgbClr>
            </a:solidFill>
            <a:prstDash val="solid"/>
            <a:headEnd type="none" w="sm" len="sm"/>
            <a:tailEnd type="none" w="sm" len="sm"/>
          </a:ln>
        </p:spPr>
      </p:sp>
      <p:sp>
        <p:nvSpPr>
          <p:cNvPr id="3" name="AutoShape 3"/>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sp>
        <p:nvSpPr>
          <p:cNvPr id="4" name="TextBox 4"/>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04</a:t>
            </a:r>
          </a:p>
        </p:txBody>
      </p:sp>
      <p:sp>
        <p:nvSpPr>
          <p:cNvPr id="5" name="TextBox 5"/>
          <p:cNvSpPr txBox="1"/>
          <p:nvPr/>
        </p:nvSpPr>
        <p:spPr>
          <a:xfrm>
            <a:off x="1500169" y="276603"/>
            <a:ext cx="5189308" cy="424815"/>
          </a:xfrm>
          <a:prstGeom prst="rect">
            <a:avLst/>
          </a:prstGeom>
        </p:spPr>
        <p:txBody>
          <a:bodyPr lIns="0" tIns="0" rIns="0" bIns="0" rtlCol="0" anchor="t">
            <a:spAutoFit/>
          </a:bodyPr>
          <a:lstStyle/>
          <a:p>
            <a:pPr algn="l">
              <a:lnSpc>
                <a:spcPts val="3359"/>
              </a:lnSpc>
              <a:spcBef>
                <a:spcPct val="0"/>
              </a:spcBef>
            </a:pPr>
            <a:r>
              <a:rPr lang="en-US" sz="2400" b="1" spc="1296">
                <a:solidFill>
                  <a:srgbClr val="222222"/>
                </a:solidFill>
                <a:latin typeface="Poppins Bold"/>
                <a:ea typeface="Poppins Bold"/>
                <a:cs typeface="Poppins Bold"/>
                <a:sym typeface="Poppins Bold"/>
              </a:rPr>
              <a:t>QUYTRÌNH</a:t>
            </a:r>
          </a:p>
        </p:txBody>
      </p:sp>
      <p:sp>
        <p:nvSpPr>
          <p:cNvPr id="6" name="TextBox 6"/>
          <p:cNvSpPr txBox="1"/>
          <p:nvPr/>
        </p:nvSpPr>
        <p:spPr>
          <a:xfrm>
            <a:off x="13675481" y="299322"/>
            <a:ext cx="3583819"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222222"/>
                </a:solidFill>
                <a:latin typeface="Poppins Bold"/>
                <a:ea typeface="Poppins Bold"/>
                <a:cs typeface="Poppins Bold"/>
                <a:sym typeface="Poppins Bold"/>
              </a:rPr>
              <a:t>Thang Long </a:t>
            </a:r>
            <a:r>
              <a:rPr lang="en-US" sz="2400" b="1" u="none" strike="noStrike">
                <a:solidFill>
                  <a:srgbClr val="222222"/>
                </a:solidFill>
                <a:latin typeface="Poppins Bold"/>
                <a:ea typeface="Poppins Bold"/>
                <a:cs typeface="Poppins Bold"/>
                <a:sym typeface="Poppins Bold"/>
              </a:rPr>
              <a:t>University</a:t>
            </a:r>
          </a:p>
        </p:txBody>
      </p:sp>
      <p:sp>
        <p:nvSpPr>
          <p:cNvPr id="7" name="TextBox 7"/>
          <p:cNvSpPr txBox="1"/>
          <p:nvPr/>
        </p:nvSpPr>
        <p:spPr>
          <a:xfrm>
            <a:off x="5210171" y="1901263"/>
            <a:ext cx="7038112" cy="1425574"/>
          </a:xfrm>
          <a:prstGeom prst="rect">
            <a:avLst/>
          </a:prstGeom>
        </p:spPr>
        <p:txBody>
          <a:bodyPr lIns="0" tIns="0" rIns="0" bIns="0" rtlCol="0" anchor="t">
            <a:spAutoFit/>
          </a:bodyPr>
          <a:lstStyle/>
          <a:p>
            <a:pPr algn="l">
              <a:lnSpc>
                <a:spcPts val="9999"/>
              </a:lnSpc>
            </a:pPr>
            <a:r>
              <a:rPr lang="en-US" sz="9999" b="1">
                <a:solidFill>
                  <a:srgbClr val="222222"/>
                </a:solidFill>
                <a:latin typeface="Poppins Ultra-Bold"/>
                <a:ea typeface="Poppins Ultra-Bold"/>
                <a:cs typeface="Poppins Ultra-Bold"/>
                <a:sym typeface="Poppins Ultra-Bold"/>
              </a:rPr>
              <a:t>QUY TRÌNH</a:t>
            </a:r>
          </a:p>
        </p:txBody>
      </p:sp>
      <p:sp>
        <p:nvSpPr>
          <p:cNvPr id="8" name="TextBox 8"/>
          <p:cNvSpPr txBox="1"/>
          <p:nvPr/>
        </p:nvSpPr>
        <p:spPr>
          <a:xfrm>
            <a:off x="5742041" y="3640297"/>
            <a:ext cx="9831979" cy="1384300"/>
          </a:xfrm>
          <a:prstGeom prst="rect">
            <a:avLst/>
          </a:prstGeom>
        </p:spPr>
        <p:txBody>
          <a:bodyPr lIns="0" tIns="0" rIns="0" bIns="0" rtlCol="0" anchor="t">
            <a:spAutoFit/>
          </a:bodyPr>
          <a:lstStyle/>
          <a:p>
            <a:pPr marL="0" lvl="0" indent="0" algn="just">
              <a:lnSpc>
                <a:spcPts val="11824"/>
              </a:lnSpc>
            </a:pPr>
            <a:r>
              <a:rPr lang="en-US" sz="5499">
                <a:solidFill>
                  <a:srgbClr val="222222">
                    <a:alpha val="83922"/>
                  </a:srgbClr>
                </a:solidFill>
                <a:latin typeface="Poppins"/>
                <a:ea typeface="Poppins"/>
                <a:cs typeface="Poppins"/>
                <a:sym typeface="Poppins"/>
              </a:rPr>
              <a:t>Quy trình marketing  </a:t>
            </a:r>
          </a:p>
        </p:txBody>
      </p:sp>
      <p:sp>
        <p:nvSpPr>
          <p:cNvPr id="9" name="TextBox 9"/>
          <p:cNvSpPr txBox="1"/>
          <p:nvPr/>
        </p:nvSpPr>
        <p:spPr>
          <a:xfrm>
            <a:off x="3325382" y="4042252"/>
            <a:ext cx="1538882" cy="1218566"/>
          </a:xfrm>
          <a:prstGeom prst="rect">
            <a:avLst/>
          </a:prstGeom>
        </p:spPr>
        <p:txBody>
          <a:bodyPr lIns="0" tIns="0" rIns="0" bIns="0" rtlCol="0" anchor="t">
            <a:spAutoFit/>
          </a:bodyPr>
          <a:lstStyle/>
          <a:p>
            <a:pPr algn="ctr">
              <a:lnSpc>
                <a:spcPts val="8600"/>
              </a:lnSpc>
            </a:pPr>
            <a:r>
              <a:rPr lang="en-US" sz="8600" b="1">
                <a:solidFill>
                  <a:srgbClr val="222222"/>
                </a:solidFill>
                <a:latin typeface="Poppins Ultra-Bold"/>
                <a:ea typeface="Poppins Ultra-Bold"/>
                <a:cs typeface="Poppins Ultra-Bold"/>
                <a:sym typeface="Poppins Ultra-Bold"/>
              </a:rPr>
              <a:t>01</a:t>
            </a:r>
          </a:p>
        </p:txBody>
      </p:sp>
      <p:sp>
        <p:nvSpPr>
          <p:cNvPr id="10" name="TextBox 10"/>
          <p:cNvSpPr txBox="1"/>
          <p:nvPr/>
        </p:nvSpPr>
        <p:spPr>
          <a:xfrm>
            <a:off x="3325382" y="5943373"/>
            <a:ext cx="1538882" cy="1218566"/>
          </a:xfrm>
          <a:prstGeom prst="rect">
            <a:avLst/>
          </a:prstGeom>
        </p:spPr>
        <p:txBody>
          <a:bodyPr lIns="0" tIns="0" rIns="0" bIns="0" rtlCol="0" anchor="t">
            <a:spAutoFit/>
          </a:bodyPr>
          <a:lstStyle/>
          <a:p>
            <a:pPr algn="ctr">
              <a:lnSpc>
                <a:spcPts val="8600"/>
              </a:lnSpc>
            </a:pPr>
            <a:r>
              <a:rPr lang="en-US" sz="8600" b="1">
                <a:solidFill>
                  <a:srgbClr val="222222"/>
                </a:solidFill>
                <a:latin typeface="Poppins Ultra-Bold"/>
                <a:ea typeface="Poppins Ultra-Bold"/>
                <a:cs typeface="Poppins Ultra-Bold"/>
                <a:sym typeface="Poppins Ultra-Bold"/>
              </a:rPr>
              <a:t>02</a:t>
            </a:r>
          </a:p>
        </p:txBody>
      </p:sp>
      <p:sp>
        <p:nvSpPr>
          <p:cNvPr id="11" name="TextBox 11"/>
          <p:cNvSpPr txBox="1"/>
          <p:nvPr/>
        </p:nvSpPr>
        <p:spPr>
          <a:xfrm>
            <a:off x="3325382" y="7983076"/>
            <a:ext cx="1538882" cy="1218566"/>
          </a:xfrm>
          <a:prstGeom prst="rect">
            <a:avLst/>
          </a:prstGeom>
        </p:spPr>
        <p:txBody>
          <a:bodyPr lIns="0" tIns="0" rIns="0" bIns="0" rtlCol="0" anchor="t">
            <a:spAutoFit/>
          </a:bodyPr>
          <a:lstStyle/>
          <a:p>
            <a:pPr algn="ctr">
              <a:lnSpc>
                <a:spcPts val="8600"/>
              </a:lnSpc>
            </a:pPr>
            <a:r>
              <a:rPr lang="en-US" sz="8600" b="1">
                <a:solidFill>
                  <a:srgbClr val="222222"/>
                </a:solidFill>
                <a:latin typeface="Poppins Ultra-Bold"/>
                <a:ea typeface="Poppins Ultra-Bold"/>
                <a:cs typeface="Poppins Ultra-Bold"/>
                <a:sym typeface="Poppins Ultra-Bold"/>
              </a:rPr>
              <a:t>03</a:t>
            </a:r>
          </a:p>
        </p:txBody>
      </p:sp>
      <p:sp>
        <p:nvSpPr>
          <p:cNvPr id="12" name="TextBox 12"/>
          <p:cNvSpPr txBox="1"/>
          <p:nvPr/>
        </p:nvSpPr>
        <p:spPr>
          <a:xfrm>
            <a:off x="5742041" y="5541418"/>
            <a:ext cx="9831979" cy="1384300"/>
          </a:xfrm>
          <a:prstGeom prst="rect">
            <a:avLst/>
          </a:prstGeom>
        </p:spPr>
        <p:txBody>
          <a:bodyPr lIns="0" tIns="0" rIns="0" bIns="0" rtlCol="0" anchor="t">
            <a:spAutoFit/>
          </a:bodyPr>
          <a:lstStyle/>
          <a:p>
            <a:pPr marL="0" lvl="0" indent="0" algn="just">
              <a:lnSpc>
                <a:spcPts val="11824"/>
              </a:lnSpc>
            </a:pPr>
            <a:r>
              <a:rPr lang="en-US" sz="5499">
                <a:solidFill>
                  <a:srgbClr val="222222">
                    <a:alpha val="83922"/>
                  </a:srgbClr>
                </a:solidFill>
                <a:latin typeface="Poppins"/>
                <a:ea typeface="Poppins"/>
                <a:cs typeface="Poppins"/>
                <a:sym typeface="Poppins"/>
              </a:rPr>
              <a:t>Quy trình sản xuất</a:t>
            </a:r>
          </a:p>
        </p:txBody>
      </p:sp>
      <p:sp>
        <p:nvSpPr>
          <p:cNvPr id="13" name="TextBox 13"/>
          <p:cNvSpPr txBox="1"/>
          <p:nvPr/>
        </p:nvSpPr>
        <p:spPr>
          <a:xfrm>
            <a:off x="5742041" y="7581122"/>
            <a:ext cx="9831979" cy="1384300"/>
          </a:xfrm>
          <a:prstGeom prst="rect">
            <a:avLst/>
          </a:prstGeom>
        </p:spPr>
        <p:txBody>
          <a:bodyPr lIns="0" tIns="0" rIns="0" bIns="0" rtlCol="0" anchor="t">
            <a:spAutoFit/>
          </a:bodyPr>
          <a:lstStyle/>
          <a:p>
            <a:pPr marL="0" lvl="0" indent="0" algn="just">
              <a:lnSpc>
                <a:spcPts val="11824"/>
              </a:lnSpc>
            </a:pPr>
            <a:r>
              <a:rPr lang="en-US" sz="5499">
                <a:solidFill>
                  <a:srgbClr val="222222">
                    <a:alpha val="83922"/>
                  </a:srgbClr>
                </a:solidFill>
                <a:latin typeface="Poppins"/>
                <a:ea typeface="Poppins"/>
                <a:cs typeface="Poppins"/>
                <a:sym typeface="Poppins"/>
              </a:rPr>
              <a:t>Quy trình bán hàng</a:t>
            </a:r>
          </a:p>
        </p:txBody>
      </p:sp>
      <p:sp>
        <p:nvSpPr>
          <p:cNvPr id="14" name="TextBox 14"/>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grpSp>
        <p:nvGrpSpPr>
          <p:cNvPr id="15" name="Group 15"/>
          <p:cNvGrpSpPr/>
          <p:nvPr/>
        </p:nvGrpSpPr>
        <p:grpSpPr>
          <a:xfrm>
            <a:off x="15467391" y="7637517"/>
            <a:ext cx="5298966" cy="529896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72FD"/>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ransition>
    <p:cover dir="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grpSp>
        <p:nvGrpSpPr>
          <p:cNvPr id="3" name="Group 3"/>
          <p:cNvGrpSpPr/>
          <p:nvPr/>
        </p:nvGrpSpPr>
        <p:grpSpPr>
          <a:xfrm>
            <a:off x="0" y="0"/>
            <a:ext cx="18288000" cy="1028700"/>
            <a:chOff x="0" y="0"/>
            <a:chExt cx="4816593" cy="270933"/>
          </a:xfrm>
        </p:grpSpPr>
        <p:sp>
          <p:nvSpPr>
            <p:cNvPr id="4" name="Freeform 4"/>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gradFill rotWithShape="1">
              <a:gsLst>
                <a:gs pos="0">
                  <a:srgbClr val="0890DD">
                    <a:alpha val="100000"/>
                  </a:srgbClr>
                </a:gs>
                <a:gs pos="100000">
                  <a:srgbClr val="0472FD">
                    <a:alpha val="100000"/>
                  </a:srgbClr>
                </a:gs>
              </a:gsLst>
              <a:path path="circle">
                <a:fillToRect r="100000" b="100000"/>
              </a:path>
              <a:tileRect l="-100000" t="-100000"/>
            </a:gradFill>
          </p:spPr>
        </p:sp>
        <p:sp>
          <p:nvSpPr>
            <p:cNvPr id="5" name="TextBox 5"/>
            <p:cNvSpPr txBox="1"/>
            <p:nvPr/>
          </p:nvSpPr>
          <p:spPr>
            <a:xfrm>
              <a:off x="0" y="-66675"/>
              <a:ext cx="4816593" cy="337608"/>
            </a:xfrm>
            <a:prstGeom prst="rect">
              <a:avLst/>
            </a:prstGeom>
          </p:spPr>
          <p:txBody>
            <a:bodyPr lIns="50800" tIns="50800" rIns="50800" bIns="50800" rtlCol="0" anchor="ctr"/>
            <a:lstStyle/>
            <a:p>
              <a:pPr algn="ctr">
                <a:lnSpc>
                  <a:spcPts val="3359"/>
                </a:lnSpc>
              </a:pPr>
              <a:endParaRPr/>
            </a:p>
          </p:txBody>
        </p:sp>
      </p:grpSp>
      <p:sp>
        <p:nvSpPr>
          <p:cNvPr id="6" name="AutoShape 6"/>
          <p:cNvSpPr/>
          <p:nvPr/>
        </p:nvSpPr>
        <p:spPr>
          <a:xfrm>
            <a:off x="1014412" y="857397"/>
            <a:ext cx="0" cy="9258300"/>
          </a:xfrm>
          <a:prstGeom prst="line">
            <a:avLst/>
          </a:prstGeom>
          <a:ln w="28575" cap="flat">
            <a:solidFill>
              <a:srgbClr val="000000">
                <a:alpha val="7843"/>
              </a:srgbClr>
            </a:solidFill>
            <a:prstDash val="solid"/>
            <a:headEnd type="none" w="sm" len="sm"/>
            <a:tailEnd type="none" w="sm" len="sm"/>
          </a:ln>
        </p:spPr>
      </p:sp>
      <p:grpSp>
        <p:nvGrpSpPr>
          <p:cNvPr id="7" name="Group 7"/>
          <p:cNvGrpSpPr/>
          <p:nvPr/>
        </p:nvGrpSpPr>
        <p:grpSpPr>
          <a:xfrm>
            <a:off x="1701846" y="5939531"/>
            <a:ext cx="15575483" cy="3293297"/>
            <a:chOff x="0" y="0"/>
            <a:chExt cx="4102185" cy="867370"/>
          </a:xfrm>
        </p:grpSpPr>
        <p:sp>
          <p:nvSpPr>
            <p:cNvPr id="8" name="Freeform 8"/>
            <p:cNvSpPr/>
            <p:nvPr/>
          </p:nvSpPr>
          <p:spPr>
            <a:xfrm>
              <a:off x="0" y="0"/>
              <a:ext cx="4102185" cy="867371"/>
            </a:xfrm>
            <a:custGeom>
              <a:avLst/>
              <a:gdLst/>
              <a:ahLst/>
              <a:cxnLst/>
              <a:rect l="l" t="t" r="r" b="b"/>
              <a:pathLst>
                <a:path w="4102185" h="867371">
                  <a:moveTo>
                    <a:pt x="6959" y="0"/>
                  </a:moveTo>
                  <a:lnTo>
                    <a:pt x="4095226" y="0"/>
                  </a:lnTo>
                  <a:cubicBezTo>
                    <a:pt x="4099069" y="0"/>
                    <a:pt x="4102185" y="3116"/>
                    <a:pt x="4102185" y="6959"/>
                  </a:cubicBezTo>
                  <a:lnTo>
                    <a:pt x="4102185" y="860412"/>
                  </a:lnTo>
                  <a:cubicBezTo>
                    <a:pt x="4102185" y="864255"/>
                    <a:pt x="4099069" y="867371"/>
                    <a:pt x="4095226" y="867371"/>
                  </a:cubicBezTo>
                  <a:lnTo>
                    <a:pt x="6959" y="867371"/>
                  </a:lnTo>
                  <a:cubicBezTo>
                    <a:pt x="3116" y="867371"/>
                    <a:pt x="0" y="864255"/>
                    <a:pt x="0" y="860412"/>
                  </a:cubicBezTo>
                  <a:lnTo>
                    <a:pt x="0" y="6959"/>
                  </a:lnTo>
                  <a:cubicBezTo>
                    <a:pt x="0" y="3116"/>
                    <a:pt x="3116" y="0"/>
                    <a:pt x="6959" y="0"/>
                  </a:cubicBezTo>
                  <a:close/>
                </a:path>
              </a:pathLst>
            </a:custGeom>
            <a:solidFill>
              <a:srgbClr val="222222">
                <a:alpha val="2745"/>
              </a:srgbClr>
            </a:solidFill>
            <a:ln w="28575" cap="sq">
              <a:solidFill>
                <a:srgbClr val="000000">
                  <a:alpha val="2745"/>
                </a:srgbClr>
              </a:solidFill>
              <a:prstDash val="solid"/>
              <a:miter/>
            </a:ln>
          </p:spPr>
        </p:sp>
        <p:sp>
          <p:nvSpPr>
            <p:cNvPr id="9" name="TextBox 9"/>
            <p:cNvSpPr txBox="1"/>
            <p:nvPr/>
          </p:nvSpPr>
          <p:spPr>
            <a:xfrm>
              <a:off x="0" y="-66675"/>
              <a:ext cx="4102185" cy="934045"/>
            </a:xfrm>
            <a:prstGeom prst="rect">
              <a:avLst/>
            </a:prstGeom>
          </p:spPr>
          <p:txBody>
            <a:bodyPr lIns="50800" tIns="50800" rIns="50800" bIns="50800" rtlCol="0" anchor="ctr"/>
            <a:lstStyle/>
            <a:p>
              <a:pPr algn="ctr">
                <a:lnSpc>
                  <a:spcPts val="3359"/>
                </a:lnSpc>
              </a:pPr>
              <a:endParaRPr/>
            </a:p>
          </p:txBody>
        </p:sp>
      </p:grpSp>
      <p:sp>
        <p:nvSpPr>
          <p:cNvPr id="10" name="Freeform 10"/>
          <p:cNvSpPr/>
          <p:nvPr/>
        </p:nvSpPr>
        <p:spPr>
          <a:xfrm>
            <a:off x="1782616" y="2978370"/>
            <a:ext cx="14722767" cy="2613291"/>
          </a:xfrm>
          <a:custGeom>
            <a:avLst/>
            <a:gdLst/>
            <a:ahLst/>
            <a:cxnLst/>
            <a:rect l="l" t="t" r="r" b="b"/>
            <a:pathLst>
              <a:path w="14722767" h="2613291">
                <a:moveTo>
                  <a:pt x="0" y="0"/>
                </a:moveTo>
                <a:lnTo>
                  <a:pt x="14722768" y="0"/>
                </a:lnTo>
                <a:lnTo>
                  <a:pt x="14722768" y="2613291"/>
                </a:lnTo>
                <a:lnTo>
                  <a:pt x="0" y="2613291"/>
                </a:lnTo>
                <a:lnTo>
                  <a:pt x="0" y="0"/>
                </a:lnTo>
                <a:close/>
              </a:path>
            </a:pathLst>
          </a:custGeom>
          <a:blipFill>
            <a:blip r:embed="rId2"/>
            <a:stretch>
              <a:fillRect/>
            </a:stretch>
          </a:blipFill>
        </p:spPr>
      </p:sp>
      <p:sp>
        <p:nvSpPr>
          <p:cNvPr id="11" name="TextBox 11"/>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05</a:t>
            </a:r>
          </a:p>
        </p:txBody>
      </p:sp>
      <p:sp>
        <p:nvSpPr>
          <p:cNvPr id="12" name="TextBox 12"/>
          <p:cNvSpPr txBox="1"/>
          <p:nvPr/>
        </p:nvSpPr>
        <p:spPr>
          <a:xfrm>
            <a:off x="1888637" y="1421671"/>
            <a:ext cx="15201900" cy="1146176"/>
          </a:xfrm>
          <a:prstGeom prst="rect">
            <a:avLst/>
          </a:prstGeom>
        </p:spPr>
        <p:txBody>
          <a:bodyPr lIns="0" tIns="0" rIns="0" bIns="0" rtlCol="0" anchor="t">
            <a:spAutoFit/>
          </a:bodyPr>
          <a:lstStyle/>
          <a:p>
            <a:pPr algn="ctr">
              <a:lnSpc>
                <a:spcPts val="8000"/>
              </a:lnSpc>
            </a:pPr>
            <a:r>
              <a:rPr lang="en-US" sz="8000" b="1">
                <a:solidFill>
                  <a:srgbClr val="222222"/>
                </a:solidFill>
                <a:latin typeface="Poppins Ultra-Bold"/>
                <a:ea typeface="Poppins Ultra-Bold"/>
                <a:cs typeface="Poppins Ultra-Bold"/>
                <a:sym typeface="Poppins Ultra-Bold"/>
              </a:rPr>
              <a:t>QUY TRÌNH MARKETING </a:t>
            </a:r>
          </a:p>
        </p:txBody>
      </p:sp>
      <p:sp>
        <p:nvSpPr>
          <p:cNvPr id="13" name="TextBox 13"/>
          <p:cNvSpPr txBox="1"/>
          <p:nvPr/>
        </p:nvSpPr>
        <p:spPr>
          <a:xfrm>
            <a:off x="2027510" y="6154649"/>
            <a:ext cx="15244581" cy="3428368"/>
          </a:xfrm>
          <a:prstGeom prst="rect">
            <a:avLst/>
          </a:prstGeom>
        </p:spPr>
        <p:txBody>
          <a:bodyPr lIns="0" tIns="0" rIns="0" bIns="0" rtlCol="0" anchor="t">
            <a:spAutoFit/>
          </a:bodyPr>
          <a:lstStyle/>
          <a:p>
            <a:pPr algn="l">
              <a:lnSpc>
                <a:spcPts val="5199"/>
              </a:lnSpc>
            </a:pPr>
            <a:r>
              <a:rPr lang="en-US" sz="2599">
                <a:solidFill>
                  <a:srgbClr val="222222">
                    <a:alpha val="83922"/>
                  </a:srgbClr>
                </a:solidFill>
                <a:latin typeface="Poppins"/>
                <a:ea typeface="Poppins"/>
                <a:cs typeface="Poppins"/>
                <a:sym typeface="Poppins"/>
              </a:rPr>
              <a:t>o  Tìm kiếm khách hàng tiềm năng và lưu vào CRM.</a:t>
            </a:r>
          </a:p>
          <a:p>
            <a:pPr algn="l">
              <a:lnSpc>
                <a:spcPts val="5199"/>
              </a:lnSpc>
            </a:pPr>
            <a:r>
              <a:rPr lang="en-US" sz="2599">
                <a:solidFill>
                  <a:srgbClr val="222222">
                    <a:alpha val="83922"/>
                  </a:srgbClr>
                </a:solidFill>
                <a:latin typeface="Poppins"/>
                <a:ea typeface="Poppins"/>
                <a:cs typeface="Poppins"/>
                <a:sym typeface="Poppins"/>
              </a:rPr>
              <a:t>o  Gửi báo giá, theo dõi và tư vấn, đàm phán để chuyển đổi lead thành khách hàng thực sự.</a:t>
            </a:r>
          </a:p>
          <a:p>
            <a:pPr algn="l">
              <a:lnSpc>
                <a:spcPts val="5199"/>
              </a:lnSpc>
            </a:pPr>
            <a:r>
              <a:rPr lang="en-US" sz="2599">
                <a:solidFill>
                  <a:srgbClr val="222222">
                    <a:alpha val="83922"/>
                  </a:srgbClr>
                </a:solidFill>
                <a:latin typeface="Poppins"/>
                <a:ea typeface="Poppins"/>
                <a:cs typeface="Poppins"/>
                <a:sym typeface="Poppins"/>
              </a:rPr>
              <a:t>o  Phân tích tỷ lệ thành công của báo giá để điều chỉnh chiến lược.</a:t>
            </a:r>
          </a:p>
          <a:p>
            <a:pPr algn="l">
              <a:lnSpc>
                <a:spcPts val="5199"/>
              </a:lnSpc>
            </a:pPr>
            <a:r>
              <a:rPr lang="en-US" sz="2599">
                <a:solidFill>
                  <a:srgbClr val="222222">
                    <a:alpha val="83922"/>
                  </a:srgbClr>
                </a:solidFill>
                <a:latin typeface="Poppins"/>
                <a:ea typeface="Poppins"/>
                <a:cs typeface="Poppins"/>
                <a:sym typeface="Poppins"/>
              </a:rPr>
              <a:t>o  Báo cáo và đánh giá hiệu quả tiếp thị, tối ưu hóa phân khúc khách hàng và chiến dịch.</a:t>
            </a:r>
          </a:p>
          <a:p>
            <a:pPr marL="0" lvl="0" indent="0" algn="l">
              <a:lnSpc>
                <a:spcPts val="7199"/>
              </a:lnSpc>
            </a:pPr>
            <a:endParaRPr lang="en-US" sz="2599">
              <a:solidFill>
                <a:srgbClr val="222222">
                  <a:alpha val="83922"/>
                </a:srgbClr>
              </a:solidFill>
              <a:latin typeface="Poppins"/>
              <a:ea typeface="Poppins"/>
              <a:cs typeface="Poppins"/>
              <a:sym typeface="Poppins"/>
            </a:endParaRPr>
          </a:p>
        </p:txBody>
      </p:sp>
      <p:sp>
        <p:nvSpPr>
          <p:cNvPr id="14" name="TextBox 14"/>
          <p:cNvSpPr txBox="1"/>
          <p:nvPr/>
        </p:nvSpPr>
        <p:spPr>
          <a:xfrm>
            <a:off x="13082840" y="299322"/>
            <a:ext cx="417646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FFFFFF"/>
                </a:solidFill>
                <a:latin typeface="Poppins Bold"/>
                <a:ea typeface="Poppins Bold"/>
                <a:cs typeface="Poppins Bold"/>
                <a:sym typeface="Poppins Bold"/>
              </a:rPr>
              <a:t>Thang Long University</a:t>
            </a:r>
          </a:p>
        </p:txBody>
      </p:sp>
      <p:sp>
        <p:nvSpPr>
          <p:cNvPr id="15" name="TextBox 15"/>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16" name="TextBox 16"/>
          <p:cNvSpPr txBox="1"/>
          <p:nvPr/>
        </p:nvSpPr>
        <p:spPr>
          <a:xfrm>
            <a:off x="1792623" y="313372"/>
            <a:ext cx="3149780" cy="424815"/>
          </a:xfrm>
          <a:prstGeom prst="rect">
            <a:avLst/>
          </a:prstGeom>
        </p:spPr>
        <p:txBody>
          <a:bodyPr lIns="0" tIns="0" rIns="0" bIns="0" rtlCol="0" anchor="t">
            <a:spAutoFit/>
          </a:bodyPr>
          <a:lstStyle/>
          <a:p>
            <a:pPr algn="l">
              <a:lnSpc>
                <a:spcPts val="3359"/>
              </a:lnSpc>
              <a:spcBef>
                <a:spcPct val="0"/>
              </a:spcBef>
            </a:pPr>
            <a:r>
              <a:rPr lang="en-US" sz="2400" b="1" spc="1296">
                <a:solidFill>
                  <a:srgbClr val="222222"/>
                </a:solidFill>
                <a:latin typeface="Poppins Bold"/>
                <a:ea typeface="Poppins Bold"/>
                <a:cs typeface="Poppins Bold"/>
                <a:sym typeface="Poppins Bold"/>
              </a:rPr>
              <a:t>QUY TRÌNH</a:t>
            </a:r>
          </a:p>
        </p:txBody>
      </p:sp>
    </p:spTree>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0"/>
            <a:ext cx="0" cy="10287000"/>
          </a:xfrm>
          <a:prstGeom prst="line">
            <a:avLst/>
          </a:prstGeom>
          <a:ln w="28575" cap="flat">
            <a:solidFill>
              <a:srgbClr val="000000">
                <a:alpha val="7843"/>
              </a:srgbClr>
            </a:solidFill>
            <a:prstDash val="solid"/>
            <a:headEnd type="none" w="sm" len="sm"/>
            <a:tailEnd type="none" w="sm" len="sm"/>
          </a:ln>
        </p:spPr>
      </p:sp>
      <p:sp>
        <p:nvSpPr>
          <p:cNvPr id="3" name="AutoShape 3"/>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sp>
        <p:nvSpPr>
          <p:cNvPr id="4" name="AutoShape 4"/>
          <p:cNvSpPr/>
          <p:nvPr/>
        </p:nvSpPr>
        <p:spPr>
          <a:xfrm>
            <a:off x="4226543" y="2839813"/>
            <a:ext cx="2344231" cy="0"/>
          </a:xfrm>
          <a:prstGeom prst="line">
            <a:avLst/>
          </a:prstGeom>
          <a:ln w="38100" cap="flat">
            <a:solidFill>
              <a:srgbClr val="000000">
                <a:alpha val="7843"/>
              </a:srgbClr>
            </a:solidFill>
            <a:prstDash val="solid"/>
            <a:headEnd type="none" w="sm" len="sm"/>
            <a:tailEnd type="none" w="sm" len="sm"/>
          </a:ln>
        </p:spPr>
      </p:sp>
      <p:grpSp>
        <p:nvGrpSpPr>
          <p:cNvPr id="5" name="Group 5"/>
          <p:cNvGrpSpPr/>
          <p:nvPr/>
        </p:nvGrpSpPr>
        <p:grpSpPr>
          <a:xfrm>
            <a:off x="1221008" y="3077938"/>
            <a:ext cx="16245856" cy="3879538"/>
            <a:chOff x="0" y="0"/>
            <a:chExt cx="4278744" cy="1021771"/>
          </a:xfrm>
        </p:grpSpPr>
        <p:sp>
          <p:nvSpPr>
            <p:cNvPr id="6" name="Freeform 6"/>
            <p:cNvSpPr/>
            <p:nvPr/>
          </p:nvSpPr>
          <p:spPr>
            <a:xfrm>
              <a:off x="0" y="0"/>
              <a:ext cx="4278744" cy="1021771"/>
            </a:xfrm>
            <a:custGeom>
              <a:avLst/>
              <a:gdLst/>
              <a:ahLst/>
              <a:cxnLst/>
              <a:rect l="l" t="t" r="r" b="b"/>
              <a:pathLst>
                <a:path w="4278744" h="1021771">
                  <a:moveTo>
                    <a:pt x="6672" y="0"/>
                  </a:moveTo>
                  <a:lnTo>
                    <a:pt x="4272073" y="0"/>
                  </a:lnTo>
                  <a:cubicBezTo>
                    <a:pt x="4275757" y="0"/>
                    <a:pt x="4278744" y="2987"/>
                    <a:pt x="4278744" y="6672"/>
                  </a:cubicBezTo>
                  <a:lnTo>
                    <a:pt x="4278744" y="1015100"/>
                  </a:lnTo>
                  <a:cubicBezTo>
                    <a:pt x="4278744" y="1016869"/>
                    <a:pt x="4278041" y="1018566"/>
                    <a:pt x="4276790" y="1019817"/>
                  </a:cubicBezTo>
                  <a:cubicBezTo>
                    <a:pt x="4275539" y="1021069"/>
                    <a:pt x="4273842" y="1021771"/>
                    <a:pt x="4272073" y="1021771"/>
                  </a:cubicBezTo>
                  <a:lnTo>
                    <a:pt x="6672" y="1021771"/>
                  </a:lnTo>
                  <a:cubicBezTo>
                    <a:pt x="2987" y="1021771"/>
                    <a:pt x="0" y="1018784"/>
                    <a:pt x="0" y="1015100"/>
                  </a:cubicBezTo>
                  <a:lnTo>
                    <a:pt x="0" y="6672"/>
                  </a:lnTo>
                  <a:cubicBezTo>
                    <a:pt x="0" y="2987"/>
                    <a:pt x="2987" y="0"/>
                    <a:pt x="6672" y="0"/>
                  </a:cubicBezTo>
                  <a:close/>
                </a:path>
              </a:pathLst>
            </a:custGeom>
            <a:gradFill rotWithShape="1">
              <a:gsLst>
                <a:gs pos="0">
                  <a:srgbClr val="0890DD">
                    <a:alpha val="100000"/>
                  </a:srgbClr>
                </a:gs>
                <a:gs pos="100000">
                  <a:srgbClr val="0472FD">
                    <a:alpha val="100000"/>
                  </a:srgbClr>
                </a:gs>
              </a:gsLst>
              <a:path path="circle">
                <a:fillToRect r="100000" b="100000"/>
              </a:path>
              <a:tileRect l="-100000" t="-100000"/>
            </a:gradFill>
            <a:ln cap="sq">
              <a:noFill/>
              <a:prstDash val="solid"/>
              <a:miter/>
            </a:ln>
          </p:spPr>
        </p:sp>
        <p:sp>
          <p:nvSpPr>
            <p:cNvPr id="7" name="TextBox 7"/>
            <p:cNvSpPr txBox="1"/>
            <p:nvPr/>
          </p:nvSpPr>
          <p:spPr>
            <a:xfrm>
              <a:off x="0" y="-66675"/>
              <a:ext cx="4278744" cy="1088446"/>
            </a:xfrm>
            <a:prstGeom prst="rect">
              <a:avLst/>
            </a:prstGeom>
          </p:spPr>
          <p:txBody>
            <a:bodyPr lIns="50800" tIns="50800" rIns="50800" bIns="50800" rtlCol="0" anchor="ctr"/>
            <a:lstStyle/>
            <a:p>
              <a:pPr algn="ctr">
                <a:lnSpc>
                  <a:spcPts val="3359"/>
                </a:lnSpc>
              </a:pPr>
              <a:endParaRPr/>
            </a:p>
          </p:txBody>
        </p:sp>
      </p:grpSp>
      <p:sp>
        <p:nvSpPr>
          <p:cNvPr id="8" name="AutoShape 8"/>
          <p:cNvSpPr/>
          <p:nvPr/>
        </p:nvSpPr>
        <p:spPr>
          <a:xfrm>
            <a:off x="11447056" y="2757462"/>
            <a:ext cx="1502164" cy="0"/>
          </a:xfrm>
          <a:prstGeom prst="line">
            <a:avLst/>
          </a:prstGeom>
          <a:ln w="38100" cap="flat">
            <a:solidFill>
              <a:srgbClr val="000000">
                <a:alpha val="7843"/>
              </a:srgbClr>
            </a:solidFill>
            <a:prstDash val="solid"/>
            <a:headEnd type="none" w="sm" len="sm"/>
            <a:tailEnd type="none" w="sm" len="sm"/>
          </a:ln>
        </p:spPr>
      </p:sp>
      <p:sp>
        <p:nvSpPr>
          <p:cNvPr id="9" name="TextBox 9"/>
          <p:cNvSpPr txBox="1"/>
          <p:nvPr/>
        </p:nvSpPr>
        <p:spPr>
          <a:xfrm>
            <a:off x="1500169" y="3472126"/>
            <a:ext cx="15759131" cy="3359100"/>
          </a:xfrm>
          <a:prstGeom prst="rect">
            <a:avLst/>
          </a:prstGeom>
        </p:spPr>
        <p:txBody>
          <a:bodyPr lIns="0" tIns="0" rIns="0" bIns="0" rtlCol="0" anchor="t">
            <a:spAutoFit/>
          </a:bodyPr>
          <a:lstStyle/>
          <a:p>
            <a:pPr algn="just">
              <a:lnSpc>
                <a:spcPts val="3876"/>
              </a:lnSpc>
            </a:pPr>
            <a:r>
              <a:rPr lang="en-US" sz="2584">
                <a:solidFill>
                  <a:srgbClr val="FFFFFF">
                    <a:alpha val="83922"/>
                  </a:srgbClr>
                </a:solidFill>
                <a:latin typeface="Poppins"/>
                <a:ea typeface="Poppins"/>
                <a:cs typeface="Poppins"/>
                <a:sym typeface="Poppins"/>
              </a:rPr>
              <a:t>o </a:t>
            </a:r>
            <a:r>
              <a:rPr lang="en-US" sz="2584" b="1">
                <a:solidFill>
                  <a:srgbClr val="FFFFFF">
                    <a:alpha val="83922"/>
                  </a:srgbClr>
                </a:solidFill>
                <a:latin typeface="Poppins Bold"/>
                <a:ea typeface="Poppins Bold"/>
                <a:cs typeface="Poppins Bold"/>
                <a:sym typeface="Poppins Bold"/>
              </a:rPr>
              <a:t> Nhận công việc</a:t>
            </a:r>
            <a:r>
              <a:rPr lang="en-US" sz="2584">
                <a:solidFill>
                  <a:srgbClr val="FFFFFF">
                    <a:alpha val="83922"/>
                  </a:srgbClr>
                </a:solidFill>
                <a:latin typeface="Poppins"/>
                <a:ea typeface="Poppins"/>
                <a:cs typeface="Poppins"/>
                <a:sym typeface="Poppins"/>
              </a:rPr>
              <a:t>: Tiếp nhận và xem xét báo giá bán hàng để lập kế hoạch sản xuất.</a:t>
            </a:r>
          </a:p>
          <a:p>
            <a:pPr algn="just">
              <a:lnSpc>
                <a:spcPts val="3876"/>
              </a:lnSpc>
            </a:pPr>
            <a:r>
              <a:rPr lang="en-US" sz="2584">
                <a:solidFill>
                  <a:srgbClr val="FFFFFF">
                    <a:alpha val="83922"/>
                  </a:srgbClr>
                </a:solidFill>
                <a:latin typeface="Poppins"/>
                <a:ea typeface="Poppins"/>
                <a:cs typeface="Poppins"/>
                <a:sym typeface="Poppins"/>
              </a:rPr>
              <a:t>o </a:t>
            </a:r>
            <a:r>
              <a:rPr lang="en-US" sz="2584" b="1">
                <a:solidFill>
                  <a:srgbClr val="FFFFFF">
                    <a:alpha val="83922"/>
                  </a:srgbClr>
                </a:solidFill>
                <a:latin typeface="Poppins Bold"/>
                <a:ea typeface="Poppins Bold"/>
                <a:cs typeface="Poppins Bold"/>
                <a:sym typeface="Poppins Bold"/>
              </a:rPr>
              <a:t>Thiết kế và lập kế hoạch sản xuất</a:t>
            </a:r>
            <a:r>
              <a:rPr lang="en-US" sz="2584">
                <a:solidFill>
                  <a:srgbClr val="FFFFFF">
                    <a:alpha val="83922"/>
                  </a:srgbClr>
                </a:solidFill>
                <a:latin typeface="Poppins"/>
                <a:ea typeface="Poppins"/>
                <a:cs typeface="Poppins"/>
                <a:sym typeface="Poppins"/>
              </a:rPr>
              <a:t>: Duyệt thiết kế từ khách hàng và chuyển báo giá thành kế hoạch sản xuất thực tế.</a:t>
            </a:r>
          </a:p>
          <a:p>
            <a:pPr algn="just">
              <a:lnSpc>
                <a:spcPts val="3600"/>
              </a:lnSpc>
            </a:pPr>
            <a:r>
              <a:rPr lang="en-US" sz="2400">
                <a:solidFill>
                  <a:srgbClr val="FFFFFF">
                    <a:alpha val="83922"/>
                  </a:srgbClr>
                </a:solidFill>
                <a:latin typeface="Poppins"/>
                <a:ea typeface="Poppins"/>
                <a:cs typeface="Poppins"/>
                <a:sym typeface="Poppins"/>
              </a:rPr>
              <a:t>o  </a:t>
            </a:r>
            <a:r>
              <a:rPr lang="en-US" sz="2400" b="1">
                <a:solidFill>
                  <a:srgbClr val="FFFFFF">
                    <a:alpha val="83922"/>
                  </a:srgbClr>
                </a:solidFill>
                <a:latin typeface="Poppins Bold"/>
                <a:ea typeface="Poppins Bold"/>
                <a:cs typeface="Poppins Bold"/>
                <a:sym typeface="Poppins Bold"/>
              </a:rPr>
              <a:t>Sản xuất</a:t>
            </a:r>
            <a:r>
              <a:rPr lang="en-US" sz="2400">
                <a:solidFill>
                  <a:srgbClr val="FFFFFF">
                    <a:alpha val="83922"/>
                  </a:srgbClr>
                </a:solidFill>
                <a:latin typeface="Poppins"/>
                <a:ea typeface="Poppins"/>
                <a:cs typeface="Poppins"/>
                <a:sym typeface="Poppins"/>
              </a:rPr>
              <a:t>: In ấn, chế tạo thẻ, kiểm tra chất lượng để đảm bảo đáp ứng yêu cầu kỹ thuật.</a:t>
            </a:r>
          </a:p>
          <a:p>
            <a:pPr algn="just">
              <a:lnSpc>
                <a:spcPts val="3876"/>
              </a:lnSpc>
            </a:pPr>
            <a:r>
              <a:rPr lang="en-US" sz="2584">
                <a:solidFill>
                  <a:srgbClr val="FFFFFF">
                    <a:alpha val="83922"/>
                  </a:srgbClr>
                </a:solidFill>
                <a:latin typeface="Poppins"/>
                <a:ea typeface="Poppins"/>
                <a:cs typeface="Poppins"/>
                <a:sym typeface="Poppins"/>
              </a:rPr>
              <a:t>o  </a:t>
            </a:r>
            <a:r>
              <a:rPr lang="en-US" sz="2584" b="1">
                <a:solidFill>
                  <a:srgbClr val="FFFFFF">
                    <a:alpha val="83922"/>
                  </a:srgbClr>
                </a:solidFill>
                <a:latin typeface="Poppins Bold"/>
                <a:ea typeface="Poppins Bold"/>
                <a:cs typeface="Poppins Bold"/>
                <a:sym typeface="Poppins Bold"/>
              </a:rPr>
              <a:t>Đóng gói</a:t>
            </a:r>
            <a:r>
              <a:rPr lang="en-US" sz="2584">
                <a:solidFill>
                  <a:srgbClr val="FFFFFF">
                    <a:alpha val="83922"/>
                  </a:srgbClr>
                </a:solidFill>
                <a:latin typeface="Poppins"/>
                <a:ea typeface="Poppins"/>
                <a:cs typeface="Poppins"/>
                <a:sym typeface="Poppins"/>
              </a:rPr>
              <a:t>: Hoàn thành và đóng gói thẻ theo đơn hàng.</a:t>
            </a:r>
          </a:p>
          <a:p>
            <a:pPr algn="just">
              <a:lnSpc>
                <a:spcPts val="3876"/>
              </a:lnSpc>
            </a:pPr>
            <a:r>
              <a:rPr lang="en-US" sz="2584">
                <a:solidFill>
                  <a:srgbClr val="FFFFFF">
                    <a:alpha val="83922"/>
                  </a:srgbClr>
                </a:solidFill>
                <a:latin typeface="Poppins"/>
                <a:ea typeface="Poppins"/>
                <a:cs typeface="Poppins"/>
                <a:sym typeface="Poppins"/>
              </a:rPr>
              <a:t>o </a:t>
            </a:r>
            <a:r>
              <a:rPr lang="en-US" sz="2584" b="1">
                <a:solidFill>
                  <a:srgbClr val="FFFFFF">
                    <a:alpha val="83922"/>
                  </a:srgbClr>
                </a:solidFill>
                <a:latin typeface="Poppins Bold"/>
                <a:ea typeface="Poppins Bold"/>
                <a:cs typeface="Poppins Bold"/>
                <a:sym typeface="Poppins Bold"/>
              </a:rPr>
              <a:t>Vận chuyển</a:t>
            </a:r>
            <a:r>
              <a:rPr lang="en-US" sz="2584">
                <a:solidFill>
                  <a:srgbClr val="FFFFFF">
                    <a:alpha val="83922"/>
                  </a:srgbClr>
                </a:solidFill>
                <a:latin typeface="Poppins"/>
                <a:ea typeface="Poppins"/>
                <a:cs typeface="Poppins"/>
                <a:sym typeface="Poppins"/>
              </a:rPr>
              <a:t>: Gửi đơn hàng và theo dõi quá trình vận chuyển để đảm bảo giao hàng đúng hạn.</a:t>
            </a:r>
          </a:p>
          <a:p>
            <a:pPr marL="0" lvl="0" indent="0" algn="just">
              <a:lnSpc>
                <a:spcPts val="3876"/>
              </a:lnSpc>
            </a:pPr>
            <a:endParaRPr lang="en-US" sz="2584">
              <a:solidFill>
                <a:srgbClr val="FFFFFF">
                  <a:alpha val="83922"/>
                </a:srgbClr>
              </a:solidFill>
              <a:latin typeface="Poppins"/>
              <a:ea typeface="Poppins"/>
              <a:cs typeface="Poppins"/>
              <a:sym typeface="Poppins"/>
            </a:endParaRPr>
          </a:p>
        </p:txBody>
      </p:sp>
      <p:sp>
        <p:nvSpPr>
          <p:cNvPr id="10" name="Freeform 10"/>
          <p:cNvSpPr/>
          <p:nvPr/>
        </p:nvSpPr>
        <p:spPr>
          <a:xfrm>
            <a:off x="1221008" y="7271802"/>
            <a:ext cx="16269538" cy="2150159"/>
          </a:xfrm>
          <a:custGeom>
            <a:avLst/>
            <a:gdLst/>
            <a:ahLst/>
            <a:cxnLst/>
            <a:rect l="l" t="t" r="r" b="b"/>
            <a:pathLst>
              <a:path w="16269538" h="2150159">
                <a:moveTo>
                  <a:pt x="0" y="0"/>
                </a:moveTo>
                <a:lnTo>
                  <a:pt x="16269538" y="0"/>
                </a:lnTo>
                <a:lnTo>
                  <a:pt x="16269538" y="2150159"/>
                </a:lnTo>
                <a:lnTo>
                  <a:pt x="0" y="2150159"/>
                </a:lnTo>
                <a:lnTo>
                  <a:pt x="0" y="0"/>
                </a:lnTo>
                <a:close/>
              </a:path>
            </a:pathLst>
          </a:custGeom>
          <a:blipFill>
            <a:blip r:embed="rId2"/>
            <a:stretch>
              <a:fillRect l="-2446" t="-14064" r="-2446" b="-5981"/>
            </a:stretch>
          </a:blipFill>
        </p:spPr>
      </p:sp>
      <p:sp>
        <p:nvSpPr>
          <p:cNvPr id="11" name="TextBox 11"/>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06</a:t>
            </a:r>
          </a:p>
        </p:txBody>
      </p:sp>
      <p:sp>
        <p:nvSpPr>
          <p:cNvPr id="12" name="TextBox 12"/>
          <p:cNvSpPr txBox="1"/>
          <p:nvPr/>
        </p:nvSpPr>
        <p:spPr>
          <a:xfrm>
            <a:off x="1500169" y="276603"/>
            <a:ext cx="3149780" cy="424815"/>
          </a:xfrm>
          <a:prstGeom prst="rect">
            <a:avLst/>
          </a:prstGeom>
        </p:spPr>
        <p:txBody>
          <a:bodyPr lIns="0" tIns="0" rIns="0" bIns="0" rtlCol="0" anchor="t">
            <a:spAutoFit/>
          </a:bodyPr>
          <a:lstStyle/>
          <a:p>
            <a:pPr algn="l">
              <a:lnSpc>
                <a:spcPts val="3359"/>
              </a:lnSpc>
              <a:spcBef>
                <a:spcPct val="0"/>
              </a:spcBef>
            </a:pPr>
            <a:r>
              <a:rPr lang="en-US" sz="2400" b="1" spc="1296">
                <a:solidFill>
                  <a:srgbClr val="222222"/>
                </a:solidFill>
                <a:latin typeface="Poppins Bold"/>
                <a:ea typeface="Poppins Bold"/>
                <a:cs typeface="Poppins Bold"/>
                <a:sym typeface="Poppins Bold"/>
              </a:rPr>
              <a:t>QUY TRÌNH</a:t>
            </a:r>
          </a:p>
        </p:txBody>
      </p:sp>
      <p:sp>
        <p:nvSpPr>
          <p:cNvPr id="13" name="TextBox 13"/>
          <p:cNvSpPr txBox="1"/>
          <p:nvPr/>
        </p:nvSpPr>
        <p:spPr>
          <a:xfrm>
            <a:off x="13082840" y="299322"/>
            <a:ext cx="417646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222222"/>
                </a:solidFill>
                <a:latin typeface="Poppins Bold"/>
                <a:ea typeface="Poppins Bold"/>
                <a:cs typeface="Poppins Bold"/>
                <a:sym typeface="Poppins Bold"/>
              </a:rPr>
              <a:t>Thang Long University</a:t>
            </a:r>
          </a:p>
        </p:txBody>
      </p:sp>
      <p:sp>
        <p:nvSpPr>
          <p:cNvPr id="14" name="TextBox 14"/>
          <p:cNvSpPr txBox="1"/>
          <p:nvPr/>
        </p:nvSpPr>
        <p:spPr>
          <a:xfrm>
            <a:off x="1543050" y="1433512"/>
            <a:ext cx="15201900" cy="1170821"/>
          </a:xfrm>
          <a:prstGeom prst="rect">
            <a:avLst/>
          </a:prstGeom>
        </p:spPr>
        <p:txBody>
          <a:bodyPr lIns="0" tIns="0" rIns="0" bIns="0" rtlCol="0" anchor="t">
            <a:spAutoFit/>
          </a:bodyPr>
          <a:lstStyle/>
          <a:p>
            <a:pPr algn="ctr">
              <a:lnSpc>
                <a:spcPts val="8220"/>
              </a:lnSpc>
            </a:pPr>
            <a:r>
              <a:rPr lang="en-US" sz="8220" b="1">
                <a:solidFill>
                  <a:srgbClr val="222222"/>
                </a:solidFill>
                <a:latin typeface="Poppins Bold"/>
                <a:ea typeface="Poppins Bold"/>
                <a:cs typeface="Poppins Bold"/>
                <a:sym typeface="Poppins Bold"/>
              </a:rPr>
              <a:t>QUY TRÌNH SẢN XUẤT </a:t>
            </a:r>
          </a:p>
        </p:txBody>
      </p:sp>
      <p:sp>
        <p:nvSpPr>
          <p:cNvPr id="15" name="TextBox 15"/>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Tree>
  </p:cSld>
  <p:clrMapOvr>
    <a:masterClrMapping/>
  </p:clrMapOvr>
  <p:transition>
    <p:cover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0"/>
            <a:ext cx="0" cy="10287000"/>
          </a:xfrm>
          <a:prstGeom prst="line">
            <a:avLst/>
          </a:prstGeom>
          <a:ln w="28575" cap="flat">
            <a:solidFill>
              <a:srgbClr val="000000">
                <a:alpha val="7843"/>
              </a:srgbClr>
            </a:solidFill>
            <a:prstDash val="solid"/>
            <a:headEnd type="none" w="sm" len="sm"/>
            <a:tailEnd type="none" w="sm" len="sm"/>
          </a:ln>
        </p:spPr>
      </p:sp>
      <p:sp>
        <p:nvSpPr>
          <p:cNvPr id="3" name="AutoShape 3"/>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sp>
        <p:nvSpPr>
          <p:cNvPr id="4" name="Freeform 4"/>
          <p:cNvSpPr/>
          <p:nvPr/>
        </p:nvSpPr>
        <p:spPr>
          <a:xfrm>
            <a:off x="-5117300" y="7285626"/>
            <a:ext cx="8865870" cy="8852251"/>
          </a:xfrm>
          <a:custGeom>
            <a:avLst/>
            <a:gdLst/>
            <a:ahLst/>
            <a:cxnLst/>
            <a:rect l="l" t="t" r="r" b="b"/>
            <a:pathLst>
              <a:path w="8865870" h="8852251">
                <a:moveTo>
                  <a:pt x="0" y="0"/>
                </a:moveTo>
                <a:lnTo>
                  <a:pt x="8865871" y="0"/>
                </a:lnTo>
                <a:lnTo>
                  <a:pt x="8865871" y="8852251"/>
                </a:lnTo>
                <a:lnTo>
                  <a:pt x="0" y="8852251"/>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55198" y="9511996"/>
            <a:ext cx="518304" cy="424741"/>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10</a:t>
            </a:r>
          </a:p>
        </p:txBody>
      </p:sp>
      <p:grpSp>
        <p:nvGrpSpPr>
          <p:cNvPr id="6" name="Group 6"/>
          <p:cNvGrpSpPr/>
          <p:nvPr/>
        </p:nvGrpSpPr>
        <p:grpSpPr>
          <a:xfrm>
            <a:off x="0" y="-209599"/>
            <a:ext cx="989942" cy="10709858"/>
            <a:chOff x="0" y="0"/>
            <a:chExt cx="260726" cy="2820703"/>
          </a:xfrm>
        </p:grpSpPr>
        <p:sp>
          <p:nvSpPr>
            <p:cNvPr id="7" name="Freeform 7"/>
            <p:cNvSpPr/>
            <p:nvPr/>
          </p:nvSpPr>
          <p:spPr>
            <a:xfrm>
              <a:off x="0" y="0"/>
              <a:ext cx="260726" cy="2820703"/>
            </a:xfrm>
            <a:custGeom>
              <a:avLst/>
              <a:gdLst/>
              <a:ahLst/>
              <a:cxnLst/>
              <a:rect l="l" t="t" r="r" b="b"/>
              <a:pathLst>
                <a:path w="260726" h="2820703">
                  <a:moveTo>
                    <a:pt x="109488" y="0"/>
                  </a:moveTo>
                  <a:lnTo>
                    <a:pt x="151237" y="0"/>
                  </a:lnTo>
                  <a:cubicBezTo>
                    <a:pt x="180276" y="0"/>
                    <a:pt x="208124" y="11535"/>
                    <a:pt x="228657" y="32068"/>
                  </a:cubicBezTo>
                  <a:cubicBezTo>
                    <a:pt x="249190" y="52601"/>
                    <a:pt x="260726" y="80450"/>
                    <a:pt x="260726" y="109488"/>
                  </a:cubicBezTo>
                  <a:lnTo>
                    <a:pt x="260726" y="2711215"/>
                  </a:lnTo>
                  <a:cubicBezTo>
                    <a:pt x="260726" y="2771684"/>
                    <a:pt x="211706" y="2820703"/>
                    <a:pt x="151237" y="2820703"/>
                  </a:cubicBezTo>
                  <a:lnTo>
                    <a:pt x="109488" y="2820703"/>
                  </a:lnTo>
                  <a:cubicBezTo>
                    <a:pt x="49019" y="2820703"/>
                    <a:pt x="0" y="2771684"/>
                    <a:pt x="0" y="2711215"/>
                  </a:cubicBezTo>
                  <a:lnTo>
                    <a:pt x="0" y="109488"/>
                  </a:lnTo>
                  <a:cubicBezTo>
                    <a:pt x="0" y="49019"/>
                    <a:pt x="49019" y="0"/>
                    <a:pt x="109488" y="0"/>
                  </a:cubicBezTo>
                  <a:close/>
                </a:path>
              </a:pathLst>
            </a:custGeom>
            <a:gradFill rotWithShape="1">
              <a:gsLst>
                <a:gs pos="0">
                  <a:srgbClr val="0890DD">
                    <a:alpha val="100000"/>
                  </a:srgbClr>
                </a:gs>
                <a:gs pos="100000">
                  <a:srgbClr val="0472FD">
                    <a:alpha val="100000"/>
                  </a:srgbClr>
                </a:gs>
              </a:gsLst>
              <a:path path="circle">
                <a:fillToRect r="100000" b="100000"/>
              </a:path>
              <a:tileRect l="-100000" t="-100000"/>
            </a:gradFill>
            <a:ln cap="sq">
              <a:noFill/>
              <a:prstDash val="solid"/>
              <a:miter/>
            </a:ln>
          </p:spPr>
        </p:sp>
        <p:sp>
          <p:nvSpPr>
            <p:cNvPr id="8" name="TextBox 8"/>
            <p:cNvSpPr txBox="1"/>
            <p:nvPr/>
          </p:nvSpPr>
          <p:spPr>
            <a:xfrm>
              <a:off x="0" y="-66675"/>
              <a:ext cx="260726" cy="2887378"/>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6916400" y="8988931"/>
            <a:ext cx="2596138" cy="259613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72FD"/>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714500" y="2827338"/>
            <a:ext cx="14794629" cy="2108235"/>
          </a:xfrm>
          <a:custGeom>
            <a:avLst/>
            <a:gdLst/>
            <a:ahLst/>
            <a:cxnLst/>
            <a:rect l="l" t="t" r="r" b="b"/>
            <a:pathLst>
              <a:path w="14794629" h="2108235">
                <a:moveTo>
                  <a:pt x="0" y="0"/>
                </a:moveTo>
                <a:lnTo>
                  <a:pt x="14794629" y="0"/>
                </a:lnTo>
                <a:lnTo>
                  <a:pt x="14794629" y="2108235"/>
                </a:lnTo>
                <a:lnTo>
                  <a:pt x="0" y="2108235"/>
                </a:lnTo>
                <a:lnTo>
                  <a:pt x="0" y="0"/>
                </a:lnTo>
                <a:close/>
              </a:path>
            </a:pathLst>
          </a:custGeom>
          <a:blipFill>
            <a:blip r:embed="rId4"/>
            <a:stretch>
              <a:fillRect/>
            </a:stretch>
          </a:blipFill>
        </p:spPr>
      </p:sp>
      <p:sp>
        <p:nvSpPr>
          <p:cNvPr id="13" name="TextBox 13"/>
          <p:cNvSpPr txBox="1"/>
          <p:nvPr/>
        </p:nvSpPr>
        <p:spPr>
          <a:xfrm>
            <a:off x="1752838" y="5306330"/>
            <a:ext cx="14782324" cy="3872866"/>
          </a:xfrm>
          <a:prstGeom prst="rect">
            <a:avLst/>
          </a:prstGeom>
        </p:spPr>
        <p:txBody>
          <a:bodyPr lIns="0" tIns="0" rIns="0" bIns="0" rtlCol="0" anchor="t">
            <a:spAutoFit/>
          </a:bodyPr>
          <a:lstStyle/>
          <a:p>
            <a:pPr algn="just">
              <a:lnSpc>
                <a:spcPts val="3899"/>
              </a:lnSpc>
            </a:pPr>
            <a:r>
              <a:rPr lang="en-US" sz="2599">
                <a:solidFill>
                  <a:srgbClr val="222222">
                    <a:alpha val="83922"/>
                  </a:srgbClr>
                </a:solidFill>
                <a:latin typeface="Poppins"/>
                <a:ea typeface="Poppins"/>
                <a:cs typeface="Poppins"/>
                <a:sym typeface="Poppins"/>
              </a:rPr>
              <a:t>o </a:t>
            </a:r>
            <a:r>
              <a:rPr lang="en-US" sz="2599" b="1">
                <a:solidFill>
                  <a:srgbClr val="222222">
                    <a:alpha val="83922"/>
                  </a:srgbClr>
                </a:solidFill>
                <a:latin typeface="Poppins Bold"/>
                <a:ea typeface="Poppins Bold"/>
                <a:cs typeface="Poppins Bold"/>
                <a:sym typeface="Poppins Bold"/>
              </a:rPr>
              <a:t> Tiếp nhận và xử lý đơn hàng</a:t>
            </a:r>
            <a:r>
              <a:rPr lang="en-US" sz="2599">
                <a:solidFill>
                  <a:srgbClr val="222222">
                    <a:alpha val="83922"/>
                  </a:srgbClr>
                </a:solidFill>
                <a:latin typeface="Poppins"/>
                <a:ea typeface="Poppins"/>
                <a:cs typeface="Poppins"/>
                <a:sym typeface="Poppins"/>
              </a:rPr>
              <a:t>: Tạo đơn hàng mới, thu thập số liệu và chi phí sản xuất.</a:t>
            </a:r>
          </a:p>
          <a:p>
            <a:pPr algn="just">
              <a:lnSpc>
                <a:spcPts val="3899"/>
              </a:lnSpc>
            </a:pPr>
            <a:r>
              <a:rPr lang="en-US" sz="2599">
                <a:solidFill>
                  <a:srgbClr val="222222">
                    <a:alpha val="83922"/>
                  </a:srgbClr>
                </a:solidFill>
                <a:latin typeface="Poppins"/>
                <a:ea typeface="Poppins"/>
                <a:cs typeface="Poppins"/>
                <a:sym typeface="Poppins"/>
              </a:rPr>
              <a:t>o  </a:t>
            </a:r>
            <a:r>
              <a:rPr lang="en-US" sz="2599" b="1">
                <a:solidFill>
                  <a:srgbClr val="222222">
                    <a:alpha val="83922"/>
                  </a:srgbClr>
                </a:solidFill>
                <a:latin typeface="Poppins Bold"/>
                <a:ea typeface="Poppins Bold"/>
                <a:cs typeface="Poppins Bold"/>
                <a:sym typeface="Poppins Bold"/>
              </a:rPr>
              <a:t>Phát hành và quản lý hóa đơn</a:t>
            </a:r>
            <a:r>
              <a:rPr lang="en-US" sz="2599">
                <a:solidFill>
                  <a:srgbClr val="222222">
                    <a:alpha val="83922"/>
                  </a:srgbClr>
                </a:solidFill>
                <a:latin typeface="Poppins"/>
                <a:ea typeface="Poppins"/>
                <a:cs typeface="Poppins"/>
                <a:sym typeface="Poppins"/>
              </a:rPr>
              <a:t>: Lập và gửi hóa đơn sau khi giao hàng, quản lý quá trình thanh toán.</a:t>
            </a:r>
          </a:p>
          <a:p>
            <a:pPr algn="just">
              <a:lnSpc>
                <a:spcPts val="3899"/>
              </a:lnSpc>
            </a:pPr>
            <a:r>
              <a:rPr lang="en-US" sz="2599">
                <a:solidFill>
                  <a:srgbClr val="222222">
                    <a:alpha val="83922"/>
                  </a:srgbClr>
                </a:solidFill>
                <a:latin typeface="Poppins"/>
                <a:ea typeface="Poppins"/>
                <a:cs typeface="Poppins"/>
                <a:sym typeface="Poppins"/>
              </a:rPr>
              <a:t>o  </a:t>
            </a:r>
            <a:r>
              <a:rPr lang="en-US" sz="2599" b="1">
                <a:solidFill>
                  <a:srgbClr val="222222">
                    <a:alpha val="83922"/>
                  </a:srgbClr>
                </a:solidFill>
                <a:latin typeface="Poppins Bold"/>
                <a:ea typeface="Poppins Bold"/>
                <a:cs typeface="Poppins Bold"/>
                <a:sym typeface="Poppins Bold"/>
              </a:rPr>
              <a:t>Ghi nhận và tóm tắt chi phí</a:t>
            </a:r>
            <a:r>
              <a:rPr lang="en-US" sz="2599">
                <a:solidFill>
                  <a:srgbClr val="222222">
                    <a:alpha val="83922"/>
                  </a:srgbClr>
                </a:solidFill>
                <a:latin typeface="Poppins"/>
                <a:ea typeface="Poppins"/>
                <a:cs typeface="Poppins"/>
                <a:sym typeface="Poppins"/>
              </a:rPr>
              <a:t>: Ghi nhận chi phí mua hàng, vận chuyển, nhân công và phân tích để tối ưu lợi nhuận.</a:t>
            </a:r>
          </a:p>
          <a:p>
            <a:pPr algn="just">
              <a:lnSpc>
                <a:spcPts val="3899"/>
              </a:lnSpc>
            </a:pPr>
            <a:r>
              <a:rPr lang="en-US" sz="2599">
                <a:solidFill>
                  <a:srgbClr val="222222">
                    <a:alpha val="83922"/>
                  </a:srgbClr>
                </a:solidFill>
                <a:latin typeface="Poppins"/>
                <a:ea typeface="Poppins"/>
                <a:cs typeface="Poppins"/>
                <a:sym typeface="Poppins"/>
              </a:rPr>
              <a:t>o  </a:t>
            </a:r>
            <a:r>
              <a:rPr lang="en-US" sz="2599" b="1">
                <a:solidFill>
                  <a:srgbClr val="222222">
                    <a:alpha val="83922"/>
                  </a:srgbClr>
                </a:solidFill>
                <a:latin typeface="Poppins Bold"/>
                <a:ea typeface="Poppins Bold"/>
                <a:cs typeface="Poppins Bold"/>
                <a:sym typeface="Poppins Bold"/>
              </a:rPr>
              <a:t>Báo cáo doanh thu</a:t>
            </a:r>
            <a:r>
              <a:rPr lang="en-US" sz="2599">
                <a:solidFill>
                  <a:srgbClr val="222222">
                    <a:alpha val="83922"/>
                  </a:srgbClr>
                </a:solidFill>
                <a:latin typeface="Poppins"/>
                <a:ea typeface="Poppins"/>
                <a:cs typeface="Poppins"/>
                <a:sym typeface="Poppins"/>
              </a:rPr>
              <a:t>: Tổng hợp tài chính, so sánh chi phí với doanh thu để đánh giá lợi nhuận và hiệu suất.</a:t>
            </a:r>
          </a:p>
          <a:p>
            <a:pPr marL="0" lvl="0" indent="0" algn="just">
              <a:lnSpc>
                <a:spcPts val="3899"/>
              </a:lnSpc>
            </a:pPr>
            <a:endParaRPr lang="en-US" sz="2599">
              <a:solidFill>
                <a:srgbClr val="222222">
                  <a:alpha val="83922"/>
                </a:srgbClr>
              </a:solidFill>
              <a:latin typeface="Poppins"/>
              <a:ea typeface="Poppins"/>
              <a:cs typeface="Poppins"/>
              <a:sym typeface="Poppins"/>
            </a:endParaRPr>
          </a:p>
        </p:txBody>
      </p:sp>
      <p:sp>
        <p:nvSpPr>
          <p:cNvPr id="14" name="TextBox 14"/>
          <p:cNvSpPr txBox="1"/>
          <p:nvPr/>
        </p:nvSpPr>
        <p:spPr>
          <a:xfrm>
            <a:off x="13082840" y="299322"/>
            <a:ext cx="4176460"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222222"/>
                </a:solidFill>
                <a:latin typeface="Poppins Bold"/>
                <a:ea typeface="Poppins Bold"/>
                <a:cs typeface="Poppins Bold"/>
                <a:sym typeface="Poppins Bold"/>
              </a:rPr>
              <a:t>Thang Long University</a:t>
            </a:r>
          </a:p>
        </p:txBody>
      </p:sp>
      <p:sp>
        <p:nvSpPr>
          <p:cNvPr id="15" name="TextBox 15"/>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sp>
        <p:nvSpPr>
          <p:cNvPr id="16" name="TextBox 16"/>
          <p:cNvSpPr txBox="1"/>
          <p:nvPr/>
        </p:nvSpPr>
        <p:spPr>
          <a:xfrm>
            <a:off x="1945712" y="299322"/>
            <a:ext cx="3149780" cy="424815"/>
          </a:xfrm>
          <a:prstGeom prst="rect">
            <a:avLst/>
          </a:prstGeom>
        </p:spPr>
        <p:txBody>
          <a:bodyPr lIns="0" tIns="0" rIns="0" bIns="0" rtlCol="0" anchor="t">
            <a:spAutoFit/>
          </a:bodyPr>
          <a:lstStyle/>
          <a:p>
            <a:pPr algn="l">
              <a:lnSpc>
                <a:spcPts val="3359"/>
              </a:lnSpc>
              <a:spcBef>
                <a:spcPct val="0"/>
              </a:spcBef>
            </a:pPr>
            <a:r>
              <a:rPr lang="en-US" sz="2400" b="1" spc="1296">
                <a:solidFill>
                  <a:srgbClr val="222222"/>
                </a:solidFill>
                <a:latin typeface="Poppins Bold"/>
                <a:ea typeface="Poppins Bold"/>
                <a:cs typeface="Poppins Bold"/>
                <a:sym typeface="Poppins Bold"/>
              </a:rPr>
              <a:t>QUY TRÌNH</a:t>
            </a:r>
          </a:p>
        </p:txBody>
      </p:sp>
      <p:sp>
        <p:nvSpPr>
          <p:cNvPr id="17" name="TextBox 17"/>
          <p:cNvSpPr txBox="1"/>
          <p:nvPr/>
        </p:nvSpPr>
        <p:spPr>
          <a:xfrm>
            <a:off x="1714500" y="1395413"/>
            <a:ext cx="15201900" cy="1146176"/>
          </a:xfrm>
          <a:prstGeom prst="rect">
            <a:avLst/>
          </a:prstGeom>
        </p:spPr>
        <p:txBody>
          <a:bodyPr lIns="0" tIns="0" rIns="0" bIns="0" rtlCol="0" anchor="t">
            <a:spAutoFit/>
          </a:bodyPr>
          <a:lstStyle/>
          <a:p>
            <a:pPr algn="ctr">
              <a:lnSpc>
                <a:spcPts val="8000"/>
              </a:lnSpc>
            </a:pPr>
            <a:r>
              <a:rPr lang="en-US" sz="8000" b="1">
                <a:solidFill>
                  <a:srgbClr val="222222"/>
                </a:solidFill>
                <a:latin typeface="Poppins Bold"/>
                <a:ea typeface="Poppins Bold"/>
                <a:cs typeface="Poppins Bold"/>
                <a:sym typeface="Poppins Bold"/>
              </a:rPr>
              <a:t>QUY TRÌNH BÁN HÀNG </a:t>
            </a:r>
          </a:p>
        </p:txBody>
      </p:sp>
      <p:sp>
        <p:nvSpPr>
          <p:cNvPr id="18" name="TextBox 18"/>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07</a:t>
            </a:r>
          </a:p>
        </p:txBody>
      </p:sp>
    </p:spTree>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0"/>
            <a:ext cx="0" cy="10287000"/>
          </a:xfrm>
          <a:prstGeom prst="line">
            <a:avLst/>
          </a:prstGeom>
          <a:ln w="28575" cap="flat">
            <a:solidFill>
              <a:srgbClr val="000000">
                <a:alpha val="7843"/>
              </a:srgbClr>
            </a:solidFill>
            <a:prstDash val="solid"/>
            <a:headEnd type="none" w="sm" len="sm"/>
            <a:tailEnd type="none" w="sm" len="sm"/>
          </a:ln>
        </p:spPr>
      </p:sp>
      <p:sp>
        <p:nvSpPr>
          <p:cNvPr id="3" name="AutoShape 3"/>
          <p:cNvSpPr/>
          <p:nvPr/>
        </p:nvSpPr>
        <p:spPr>
          <a:xfrm flipV="1">
            <a:off x="0" y="1028700"/>
            <a:ext cx="18288000" cy="0"/>
          </a:xfrm>
          <a:prstGeom prst="line">
            <a:avLst/>
          </a:prstGeom>
          <a:ln w="28575" cap="flat">
            <a:solidFill>
              <a:srgbClr val="000000">
                <a:alpha val="7843"/>
              </a:srgbClr>
            </a:solidFill>
            <a:prstDash val="solid"/>
            <a:headEnd type="none" w="sm" len="sm"/>
            <a:tailEnd type="none" w="sm" len="sm"/>
          </a:ln>
        </p:spPr>
      </p:sp>
      <p:sp>
        <p:nvSpPr>
          <p:cNvPr id="4" name="TextBox 4"/>
          <p:cNvSpPr txBox="1"/>
          <p:nvPr/>
        </p:nvSpPr>
        <p:spPr>
          <a:xfrm>
            <a:off x="255198" y="9511996"/>
            <a:ext cx="518304" cy="42481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22222"/>
                </a:solidFill>
                <a:latin typeface="Poppins Bold"/>
                <a:ea typeface="Poppins Bold"/>
                <a:cs typeface="Poppins Bold"/>
                <a:sym typeface="Poppins Bold"/>
              </a:rPr>
              <a:t>08</a:t>
            </a:r>
          </a:p>
        </p:txBody>
      </p:sp>
      <p:sp>
        <p:nvSpPr>
          <p:cNvPr id="5" name="TextBox 5"/>
          <p:cNvSpPr txBox="1"/>
          <p:nvPr/>
        </p:nvSpPr>
        <p:spPr>
          <a:xfrm>
            <a:off x="1500169" y="276603"/>
            <a:ext cx="6185645" cy="424815"/>
          </a:xfrm>
          <a:prstGeom prst="rect">
            <a:avLst/>
          </a:prstGeom>
        </p:spPr>
        <p:txBody>
          <a:bodyPr lIns="0" tIns="0" rIns="0" bIns="0" rtlCol="0" anchor="t">
            <a:spAutoFit/>
          </a:bodyPr>
          <a:lstStyle/>
          <a:p>
            <a:pPr algn="l">
              <a:lnSpc>
                <a:spcPts val="3359"/>
              </a:lnSpc>
              <a:spcBef>
                <a:spcPct val="0"/>
              </a:spcBef>
            </a:pPr>
            <a:r>
              <a:rPr lang="en-US" sz="2400" b="1" spc="1296">
                <a:solidFill>
                  <a:srgbClr val="222222"/>
                </a:solidFill>
                <a:latin typeface="Poppins Bold"/>
                <a:ea typeface="Poppins Bold"/>
                <a:cs typeface="Poppins Bold"/>
                <a:sym typeface="Poppins Bold"/>
              </a:rPr>
              <a:t>MÔ HÌNH HÓA CHIỀU</a:t>
            </a:r>
          </a:p>
        </p:txBody>
      </p:sp>
      <p:sp>
        <p:nvSpPr>
          <p:cNvPr id="6" name="TextBox 6"/>
          <p:cNvSpPr txBox="1"/>
          <p:nvPr/>
        </p:nvSpPr>
        <p:spPr>
          <a:xfrm>
            <a:off x="13675481" y="299322"/>
            <a:ext cx="3583819" cy="424815"/>
          </a:xfrm>
          <a:prstGeom prst="rect">
            <a:avLst/>
          </a:prstGeom>
        </p:spPr>
        <p:txBody>
          <a:bodyPr lIns="0" tIns="0" rIns="0" bIns="0" rtlCol="0" anchor="t">
            <a:spAutoFit/>
          </a:bodyPr>
          <a:lstStyle/>
          <a:p>
            <a:pPr marL="0" lvl="0" indent="0" algn="r">
              <a:lnSpc>
                <a:spcPts val="3359"/>
              </a:lnSpc>
              <a:spcBef>
                <a:spcPct val="0"/>
              </a:spcBef>
            </a:pPr>
            <a:r>
              <a:rPr lang="en-US" sz="2400" b="1">
                <a:solidFill>
                  <a:srgbClr val="222222"/>
                </a:solidFill>
                <a:latin typeface="Poppins Bold"/>
                <a:ea typeface="Poppins Bold"/>
                <a:cs typeface="Poppins Bold"/>
                <a:sym typeface="Poppins Bold"/>
              </a:rPr>
              <a:t>Thang Long </a:t>
            </a:r>
            <a:r>
              <a:rPr lang="en-US" sz="2400" b="1" u="none" strike="noStrike">
                <a:solidFill>
                  <a:srgbClr val="222222"/>
                </a:solidFill>
                <a:latin typeface="Poppins Bold"/>
                <a:ea typeface="Poppins Bold"/>
                <a:cs typeface="Poppins Bold"/>
                <a:sym typeface="Poppins Bold"/>
              </a:rPr>
              <a:t>University</a:t>
            </a:r>
          </a:p>
        </p:txBody>
      </p:sp>
      <p:sp>
        <p:nvSpPr>
          <p:cNvPr id="7" name="TextBox 7"/>
          <p:cNvSpPr txBox="1"/>
          <p:nvPr/>
        </p:nvSpPr>
        <p:spPr>
          <a:xfrm>
            <a:off x="1781786" y="1487266"/>
            <a:ext cx="15081442" cy="1425574"/>
          </a:xfrm>
          <a:prstGeom prst="rect">
            <a:avLst/>
          </a:prstGeom>
        </p:spPr>
        <p:txBody>
          <a:bodyPr lIns="0" tIns="0" rIns="0" bIns="0" rtlCol="0" anchor="t">
            <a:spAutoFit/>
          </a:bodyPr>
          <a:lstStyle/>
          <a:p>
            <a:pPr algn="ctr">
              <a:lnSpc>
                <a:spcPts val="9999"/>
              </a:lnSpc>
            </a:pPr>
            <a:r>
              <a:rPr lang="en-US" sz="9999" b="1">
                <a:solidFill>
                  <a:srgbClr val="222222"/>
                </a:solidFill>
                <a:latin typeface="Poppins Ultra-Bold"/>
                <a:ea typeface="Poppins Ultra-Bold"/>
                <a:cs typeface="Poppins Ultra-Bold"/>
                <a:sym typeface="Poppins Ultra-Bold"/>
              </a:rPr>
              <a:t>MÔ HÌNH HÓA CHIỀU</a:t>
            </a:r>
          </a:p>
        </p:txBody>
      </p:sp>
      <p:sp>
        <p:nvSpPr>
          <p:cNvPr id="8" name="TextBox 8"/>
          <p:cNvSpPr txBox="1"/>
          <p:nvPr/>
        </p:nvSpPr>
        <p:spPr>
          <a:xfrm>
            <a:off x="3979563" y="3629193"/>
            <a:ext cx="1226856" cy="866775"/>
          </a:xfrm>
          <a:prstGeom prst="rect">
            <a:avLst/>
          </a:prstGeom>
        </p:spPr>
        <p:txBody>
          <a:bodyPr lIns="0" tIns="0" rIns="0" bIns="0" rtlCol="0" anchor="t">
            <a:spAutoFit/>
          </a:bodyPr>
          <a:lstStyle/>
          <a:p>
            <a:pPr algn="ctr">
              <a:lnSpc>
                <a:spcPts val="6000"/>
              </a:lnSpc>
            </a:pPr>
            <a:r>
              <a:rPr lang="en-US" sz="6000" b="1">
                <a:solidFill>
                  <a:srgbClr val="222222"/>
                </a:solidFill>
                <a:latin typeface="Poppins Ultra-Bold"/>
                <a:ea typeface="Poppins Ultra-Bold"/>
                <a:cs typeface="Poppins Ultra-Bold"/>
                <a:sym typeface="Poppins Ultra-Bold"/>
              </a:rPr>
              <a:t>01</a:t>
            </a:r>
          </a:p>
        </p:txBody>
      </p:sp>
      <p:sp>
        <p:nvSpPr>
          <p:cNvPr id="9" name="TextBox 9"/>
          <p:cNvSpPr txBox="1"/>
          <p:nvPr/>
        </p:nvSpPr>
        <p:spPr>
          <a:xfrm>
            <a:off x="3979563" y="4779573"/>
            <a:ext cx="1226856" cy="866775"/>
          </a:xfrm>
          <a:prstGeom prst="rect">
            <a:avLst/>
          </a:prstGeom>
        </p:spPr>
        <p:txBody>
          <a:bodyPr lIns="0" tIns="0" rIns="0" bIns="0" rtlCol="0" anchor="t">
            <a:spAutoFit/>
          </a:bodyPr>
          <a:lstStyle/>
          <a:p>
            <a:pPr algn="ctr">
              <a:lnSpc>
                <a:spcPts val="6000"/>
              </a:lnSpc>
            </a:pPr>
            <a:r>
              <a:rPr lang="en-US" sz="6000" b="1">
                <a:solidFill>
                  <a:srgbClr val="222222"/>
                </a:solidFill>
                <a:latin typeface="Poppins Ultra-Bold"/>
                <a:ea typeface="Poppins Ultra-Bold"/>
                <a:cs typeface="Poppins Ultra-Bold"/>
                <a:sym typeface="Poppins Ultra-Bold"/>
              </a:rPr>
              <a:t>02</a:t>
            </a:r>
          </a:p>
        </p:txBody>
      </p:sp>
      <p:sp>
        <p:nvSpPr>
          <p:cNvPr id="10" name="TextBox 10"/>
          <p:cNvSpPr txBox="1"/>
          <p:nvPr/>
        </p:nvSpPr>
        <p:spPr>
          <a:xfrm>
            <a:off x="3979563" y="5997185"/>
            <a:ext cx="1226856" cy="866775"/>
          </a:xfrm>
          <a:prstGeom prst="rect">
            <a:avLst/>
          </a:prstGeom>
        </p:spPr>
        <p:txBody>
          <a:bodyPr lIns="0" tIns="0" rIns="0" bIns="0" rtlCol="0" anchor="t">
            <a:spAutoFit/>
          </a:bodyPr>
          <a:lstStyle/>
          <a:p>
            <a:pPr algn="ctr">
              <a:lnSpc>
                <a:spcPts val="6000"/>
              </a:lnSpc>
            </a:pPr>
            <a:r>
              <a:rPr lang="en-US" sz="6000" b="1">
                <a:solidFill>
                  <a:srgbClr val="222222"/>
                </a:solidFill>
                <a:latin typeface="Poppins Ultra-Bold"/>
                <a:ea typeface="Poppins Ultra-Bold"/>
                <a:cs typeface="Poppins Ultra-Bold"/>
                <a:sym typeface="Poppins Ultra-Bold"/>
              </a:rPr>
              <a:t>03</a:t>
            </a:r>
          </a:p>
        </p:txBody>
      </p:sp>
      <p:grpSp>
        <p:nvGrpSpPr>
          <p:cNvPr id="11" name="Group 11"/>
          <p:cNvGrpSpPr/>
          <p:nvPr/>
        </p:nvGrpSpPr>
        <p:grpSpPr>
          <a:xfrm>
            <a:off x="5442642" y="5901935"/>
            <a:ext cx="7759728" cy="850120"/>
            <a:chOff x="0" y="0"/>
            <a:chExt cx="2043714" cy="223900"/>
          </a:xfrm>
        </p:grpSpPr>
        <p:sp>
          <p:nvSpPr>
            <p:cNvPr id="12" name="Freeform 12"/>
            <p:cNvSpPr/>
            <p:nvPr/>
          </p:nvSpPr>
          <p:spPr>
            <a:xfrm>
              <a:off x="0" y="0"/>
              <a:ext cx="2043714" cy="223900"/>
            </a:xfrm>
            <a:custGeom>
              <a:avLst/>
              <a:gdLst/>
              <a:ahLst/>
              <a:cxnLst/>
              <a:rect l="l" t="t" r="r" b="b"/>
              <a:pathLst>
                <a:path w="2043714" h="223900">
                  <a:moveTo>
                    <a:pt x="22947" y="0"/>
                  </a:moveTo>
                  <a:lnTo>
                    <a:pt x="2020767" y="0"/>
                  </a:lnTo>
                  <a:cubicBezTo>
                    <a:pt x="2033441" y="0"/>
                    <a:pt x="2043714" y="10274"/>
                    <a:pt x="2043714" y="22947"/>
                  </a:cubicBezTo>
                  <a:lnTo>
                    <a:pt x="2043714" y="200953"/>
                  </a:lnTo>
                  <a:cubicBezTo>
                    <a:pt x="2043714" y="213626"/>
                    <a:pt x="2033441" y="223900"/>
                    <a:pt x="2020767" y="223900"/>
                  </a:cubicBezTo>
                  <a:lnTo>
                    <a:pt x="22947" y="223900"/>
                  </a:lnTo>
                  <a:cubicBezTo>
                    <a:pt x="10274" y="223900"/>
                    <a:pt x="0" y="213626"/>
                    <a:pt x="0" y="200953"/>
                  </a:cubicBezTo>
                  <a:lnTo>
                    <a:pt x="0" y="22947"/>
                  </a:lnTo>
                  <a:cubicBezTo>
                    <a:pt x="0" y="10274"/>
                    <a:pt x="10274" y="0"/>
                    <a:pt x="22947" y="0"/>
                  </a:cubicBezTo>
                  <a:close/>
                </a:path>
              </a:pathLst>
            </a:custGeom>
            <a:solidFill>
              <a:srgbClr val="0472FD"/>
            </a:solidFill>
          </p:spPr>
        </p:sp>
        <p:sp>
          <p:nvSpPr>
            <p:cNvPr id="13" name="TextBox 13"/>
            <p:cNvSpPr txBox="1"/>
            <p:nvPr/>
          </p:nvSpPr>
          <p:spPr>
            <a:xfrm>
              <a:off x="0" y="-66675"/>
              <a:ext cx="2043714" cy="290575"/>
            </a:xfrm>
            <a:prstGeom prst="rect">
              <a:avLst/>
            </a:prstGeom>
          </p:spPr>
          <p:txBody>
            <a:bodyPr lIns="50800" tIns="50800" rIns="50800" bIns="50800" rtlCol="0" anchor="ctr"/>
            <a:lstStyle/>
            <a:p>
              <a:pPr algn="ctr">
                <a:lnSpc>
                  <a:spcPts val="3359"/>
                </a:lnSpc>
              </a:pPr>
              <a:endParaRPr/>
            </a:p>
          </p:txBody>
        </p:sp>
      </p:grpSp>
      <p:sp>
        <p:nvSpPr>
          <p:cNvPr id="14" name="TextBox 14"/>
          <p:cNvSpPr txBox="1"/>
          <p:nvPr/>
        </p:nvSpPr>
        <p:spPr>
          <a:xfrm>
            <a:off x="6056822" y="5454260"/>
            <a:ext cx="6678135" cy="1254125"/>
          </a:xfrm>
          <a:prstGeom prst="rect">
            <a:avLst/>
          </a:prstGeom>
        </p:spPr>
        <p:txBody>
          <a:bodyPr lIns="0" tIns="0" rIns="0" bIns="0" rtlCol="0" anchor="t">
            <a:spAutoFit/>
          </a:bodyPr>
          <a:lstStyle/>
          <a:p>
            <a:pPr marL="0" lvl="0" indent="0" algn="just">
              <a:lnSpc>
                <a:spcPts val="10750"/>
              </a:lnSpc>
            </a:pPr>
            <a:r>
              <a:rPr lang="en-US" sz="5000">
                <a:solidFill>
                  <a:srgbClr val="FFFFFF">
                    <a:alpha val="83922"/>
                  </a:srgbClr>
                </a:solidFill>
                <a:latin typeface="Poppins"/>
                <a:ea typeface="Poppins"/>
                <a:cs typeface="Poppins"/>
                <a:sym typeface="Poppins"/>
              </a:rPr>
              <a:t>Quy trình marketing </a:t>
            </a:r>
          </a:p>
        </p:txBody>
      </p:sp>
      <p:grpSp>
        <p:nvGrpSpPr>
          <p:cNvPr id="15" name="Group 15"/>
          <p:cNvGrpSpPr/>
          <p:nvPr/>
        </p:nvGrpSpPr>
        <p:grpSpPr>
          <a:xfrm>
            <a:off x="5442642" y="7104480"/>
            <a:ext cx="7759728" cy="850120"/>
            <a:chOff x="0" y="0"/>
            <a:chExt cx="2043714" cy="223900"/>
          </a:xfrm>
        </p:grpSpPr>
        <p:sp>
          <p:nvSpPr>
            <p:cNvPr id="16" name="Freeform 16"/>
            <p:cNvSpPr/>
            <p:nvPr/>
          </p:nvSpPr>
          <p:spPr>
            <a:xfrm>
              <a:off x="0" y="0"/>
              <a:ext cx="2043714" cy="223900"/>
            </a:xfrm>
            <a:custGeom>
              <a:avLst/>
              <a:gdLst/>
              <a:ahLst/>
              <a:cxnLst/>
              <a:rect l="l" t="t" r="r" b="b"/>
              <a:pathLst>
                <a:path w="2043714" h="223900">
                  <a:moveTo>
                    <a:pt x="22947" y="0"/>
                  </a:moveTo>
                  <a:lnTo>
                    <a:pt x="2020767" y="0"/>
                  </a:lnTo>
                  <a:cubicBezTo>
                    <a:pt x="2033441" y="0"/>
                    <a:pt x="2043714" y="10274"/>
                    <a:pt x="2043714" y="22947"/>
                  </a:cubicBezTo>
                  <a:lnTo>
                    <a:pt x="2043714" y="200953"/>
                  </a:lnTo>
                  <a:cubicBezTo>
                    <a:pt x="2043714" y="213626"/>
                    <a:pt x="2033441" y="223900"/>
                    <a:pt x="2020767" y="223900"/>
                  </a:cubicBezTo>
                  <a:lnTo>
                    <a:pt x="22947" y="223900"/>
                  </a:lnTo>
                  <a:cubicBezTo>
                    <a:pt x="10274" y="223900"/>
                    <a:pt x="0" y="213626"/>
                    <a:pt x="0" y="200953"/>
                  </a:cubicBezTo>
                  <a:lnTo>
                    <a:pt x="0" y="22947"/>
                  </a:lnTo>
                  <a:cubicBezTo>
                    <a:pt x="0" y="10274"/>
                    <a:pt x="10274" y="0"/>
                    <a:pt x="22947" y="0"/>
                  </a:cubicBezTo>
                  <a:close/>
                </a:path>
              </a:pathLst>
            </a:custGeom>
            <a:solidFill>
              <a:srgbClr val="0472FD"/>
            </a:solidFill>
          </p:spPr>
        </p:sp>
        <p:sp>
          <p:nvSpPr>
            <p:cNvPr id="17" name="TextBox 17"/>
            <p:cNvSpPr txBox="1"/>
            <p:nvPr/>
          </p:nvSpPr>
          <p:spPr>
            <a:xfrm>
              <a:off x="0" y="-66675"/>
              <a:ext cx="2043714" cy="290575"/>
            </a:xfrm>
            <a:prstGeom prst="rect">
              <a:avLst/>
            </a:prstGeom>
          </p:spPr>
          <p:txBody>
            <a:bodyPr lIns="50800" tIns="50800" rIns="50800" bIns="50800" rtlCol="0" anchor="ctr"/>
            <a:lstStyle/>
            <a:p>
              <a:pPr algn="ctr">
                <a:lnSpc>
                  <a:spcPts val="3359"/>
                </a:lnSpc>
              </a:pPr>
              <a:endParaRPr/>
            </a:p>
          </p:txBody>
        </p:sp>
      </p:grpSp>
      <p:sp>
        <p:nvSpPr>
          <p:cNvPr id="18" name="TextBox 18"/>
          <p:cNvSpPr txBox="1"/>
          <p:nvPr/>
        </p:nvSpPr>
        <p:spPr>
          <a:xfrm>
            <a:off x="6385079" y="6654827"/>
            <a:ext cx="5874856" cy="1254125"/>
          </a:xfrm>
          <a:prstGeom prst="rect">
            <a:avLst/>
          </a:prstGeom>
        </p:spPr>
        <p:txBody>
          <a:bodyPr lIns="0" tIns="0" rIns="0" bIns="0" rtlCol="0" anchor="t">
            <a:spAutoFit/>
          </a:bodyPr>
          <a:lstStyle/>
          <a:p>
            <a:pPr marL="0" lvl="0" indent="0" algn="just">
              <a:lnSpc>
                <a:spcPts val="10750"/>
              </a:lnSpc>
            </a:pPr>
            <a:r>
              <a:rPr lang="en-US" sz="5000">
                <a:solidFill>
                  <a:srgbClr val="FFFFFF">
                    <a:alpha val="83922"/>
                  </a:srgbClr>
                </a:solidFill>
                <a:latin typeface="Poppins"/>
                <a:ea typeface="Poppins"/>
                <a:cs typeface="Poppins"/>
                <a:sym typeface="Poppins"/>
              </a:rPr>
              <a:t>Quy trình sản xuất</a:t>
            </a:r>
          </a:p>
        </p:txBody>
      </p:sp>
      <p:sp>
        <p:nvSpPr>
          <p:cNvPr id="19" name="TextBox 19"/>
          <p:cNvSpPr txBox="1"/>
          <p:nvPr/>
        </p:nvSpPr>
        <p:spPr>
          <a:xfrm rot="5400000">
            <a:off x="-1106752" y="2765962"/>
            <a:ext cx="3308881" cy="424815"/>
          </a:xfrm>
          <a:prstGeom prst="rect">
            <a:avLst/>
          </a:prstGeom>
        </p:spPr>
        <p:txBody>
          <a:bodyPr lIns="0" tIns="0" rIns="0" bIns="0" rtlCol="0" anchor="t">
            <a:spAutoFit/>
          </a:bodyPr>
          <a:lstStyle/>
          <a:p>
            <a:pPr algn="just">
              <a:lnSpc>
                <a:spcPts val="3359"/>
              </a:lnSpc>
              <a:spcBef>
                <a:spcPct val="0"/>
              </a:spcBef>
            </a:pPr>
            <a:r>
              <a:rPr lang="en-US" sz="2400">
                <a:solidFill>
                  <a:srgbClr val="222222"/>
                </a:solidFill>
                <a:latin typeface="Poppins"/>
                <a:ea typeface="Poppins"/>
                <a:cs typeface="Poppins"/>
                <a:sym typeface="Poppins"/>
              </a:rPr>
              <a:t>DataWarehouse 2024</a:t>
            </a:r>
          </a:p>
        </p:txBody>
      </p:sp>
      <p:grpSp>
        <p:nvGrpSpPr>
          <p:cNvPr id="20" name="Group 20"/>
          <p:cNvGrpSpPr/>
          <p:nvPr/>
        </p:nvGrpSpPr>
        <p:grpSpPr>
          <a:xfrm>
            <a:off x="15467391" y="7637517"/>
            <a:ext cx="5298966" cy="529896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72FD"/>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3979563" y="8276055"/>
            <a:ext cx="1226856" cy="866775"/>
          </a:xfrm>
          <a:prstGeom prst="rect">
            <a:avLst/>
          </a:prstGeom>
        </p:spPr>
        <p:txBody>
          <a:bodyPr lIns="0" tIns="0" rIns="0" bIns="0" rtlCol="0" anchor="t">
            <a:spAutoFit/>
          </a:bodyPr>
          <a:lstStyle/>
          <a:p>
            <a:pPr algn="ctr">
              <a:lnSpc>
                <a:spcPts val="6000"/>
              </a:lnSpc>
            </a:pPr>
            <a:r>
              <a:rPr lang="en-US" sz="6000" b="1">
                <a:solidFill>
                  <a:srgbClr val="222222"/>
                </a:solidFill>
                <a:latin typeface="Poppins Ultra-Bold"/>
                <a:ea typeface="Poppins Ultra-Bold"/>
                <a:cs typeface="Poppins Ultra-Bold"/>
                <a:sym typeface="Poppins Ultra-Bold"/>
              </a:rPr>
              <a:t>05</a:t>
            </a:r>
          </a:p>
        </p:txBody>
      </p:sp>
      <p:grpSp>
        <p:nvGrpSpPr>
          <p:cNvPr id="24" name="Group 24"/>
          <p:cNvGrpSpPr/>
          <p:nvPr/>
        </p:nvGrpSpPr>
        <p:grpSpPr>
          <a:xfrm>
            <a:off x="5442642" y="8260570"/>
            <a:ext cx="7759728" cy="850120"/>
            <a:chOff x="0" y="0"/>
            <a:chExt cx="2043714" cy="223900"/>
          </a:xfrm>
        </p:grpSpPr>
        <p:sp>
          <p:nvSpPr>
            <p:cNvPr id="25" name="Freeform 25"/>
            <p:cNvSpPr/>
            <p:nvPr/>
          </p:nvSpPr>
          <p:spPr>
            <a:xfrm>
              <a:off x="0" y="0"/>
              <a:ext cx="2043714" cy="223900"/>
            </a:xfrm>
            <a:custGeom>
              <a:avLst/>
              <a:gdLst/>
              <a:ahLst/>
              <a:cxnLst/>
              <a:rect l="l" t="t" r="r" b="b"/>
              <a:pathLst>
                <a:path w="2043714" h="223900">
                  <a:moveTo>
                    <a:pt x="22947" y="0"/>
                  </a:moveTo>
                  <a:lnTo>
                    <a:pt x="2020767" y="0"/>
                  </a:lnTo>
                  <a:cubicBezTo>
                    <a:pt x="2033441" y="0"/>
                    <a:pt x="2043714" y="10274"/>
                    <a:pt x="2043714" y="22947"/>
                  </a:cubicBezTo>
                  <a:lnTo>
                    <a:pt x="2043714" y="200953"/>
                  </a:lnTo>
                  <a:cubicBezTo>
                    <a:pt x="2043714" y="213626"/>
                    <a:pt x="2033441" y="223900"/>
                    <a:pt x="2020767" y="223900"/>
                  </a:cubicBezTo>
                  <a:lnTo>
                    <a:pt x="22947" y="223900"/>
                  </a:lnTo>
                  <a:cubicBezTo>
                    <a:pt x="10274" y="223900"/>
                    <a:pt x="0" y="213626"/>
                    <a:pt x="0" y="200953"/>
                  </a:cubicBezTo>
                  <a:lnTo>
                    <a:pt x="0" y="22947"/>
                  </a:lnTo>
                  <a:cubicBezTo>
                    <a:pt x="0" y="10274"/>
                    <a:pt x="10274" y="0"/>
                    <a:pt x="22947" y="0"/>
                  </a:cubicBezTo>
                  <a:close/>
                </a:path>
              </a:pathLst>
            </a:custGeom>
            <a:solidFill>
              <a:srgbClr val="0472FD"/>
            </a:solidFill>
          </p:spPr>
        </p:sp>
        <p:sp>
          <p:nvSpPr>
            <p:cNvPr id="26" name="TextBox 26"/>
            <p:cNvSpPr txBox="1"/>
            <p:nvPr/>
          </p:nvSpPr>
          <p:spPr>
            <a:xfrm>
              <a:off x="0" y="-66675"/>
              <a:ext cx="2043714" cy="290575"/>
            </a:xfrm>
            <a:prstGeom prst="rect">
              <a:avLst/>
            </a:prstGeom>
          </p:spPr>
          <p:txBody>
            <a:bodyPr lIns="50800" tIns="50800" rIns="50800" bIns="50800" rtlCol="0" anchor="ctr"/>
            <a:lstStyle/>
            <a:p>
              <a:pPr algn="ctr">
                <a:lnSpc>
                  <a:spcPts val="3359"/>
                </a:lnSpc>
              </a:pPr>
              <a:endParaRPr/>
            </a:p>
          </p:txBody>
        </p:sp>
      </p:grpSp>
      <p:sp>
        <p:nvSpPr>
          <p:cNvPr id="27" name="TextBox 27"/>
          <p:cNvSpPr txBox="1"/>
          <p:nvPr/>
        </p:nvSpPr>
        <p:spPr>
          <a:xfrm>
            <a:off x="6161945" y="7840299"/>
            <a:ext cx="6321122" cy="1254124"/>
          </a:xfrm>
          <a:prstGeom prst="rect">
            <a:avLst/>
          </a:prstGeom>
        </p:spPr>
        <p:txBody>
          <a:bodyPr lIns="0" tIns="0" rIns="0" bIns="0" rtlCol="0" anchor="t">
            <a:spAutoFit/>
          </a:bodyPr>
          <a:lstStyle/>
          <a:p>
            <a:pPr marL="0" lvl="0" indent="0" algn="just">
              <a:lnSpc>
                <a:spcPts val="10750"/>
              </a:lnSpc>
            </a:pPr>
            <a:r>
              <a:rPr lang="en-US" sz="5000">
                <a:solidFill>
                  <a:srgbClr val="FFFFFF">
                    <a:alpha val="83922"/>
                  </a:srgbClr>
                </a:solidFill>
                <a:latin typeface="Poppins"/>
                <a:ea typeface="Poppins"/>
                <a:cs typeface="Poppins"/>
                <a:sym typeface="Poppins"/>
              </a:rPr>
              <a:t>Quy trình bán hàng</a:t>
            </a:r>
          </a:p>
        </p:txBody>
      </p:sp>
      <p:grpSp>
        <p:nvGrpSpPr>
          <p:cNvPr id="28" name="Group 28"/>
          <p:cNvGrpSpPr/>
          <p:nvPr/>
        </p:nvGrpSpPr>
        <p:grpSpPr>
          <a:xfrm>
            <a:off x="5442642" y="3581568"/>
            <a:ext cx="7759728" cy="850120"/>
            <a:chOff x="0" y="0"/>
            <a:chExt cx="2043714" cy="223900"/>
          </a:xfrm>
        </p:grpSpPr>
        <p:sp>
          <p:nvSpPr>
            <p:cNvPr id="29" name="Freeform 29"/>
            <p:cNvSpPr/>
            <p:nvPr/>
          </p:nvSpPr>
          <p:spPr>
            <a:xfrm>
              <a:off x="0" y="0"/>
              <a:ext cx="2043714" cy="223900"/>
            </a:xfrm>
            <a:custGeom>
              <a:avLst/>
              <a:gdLst/>
              <a:ahLst/>
              <a:cxnLst/>
              <a:rect l="l" t="t" r="r" b="b"/>
              <a:pathLst>
                <a:path w="2043714" h="223900">
                  <a:moveTo>
                    <a:pt x="22947" y="0"/>
                  </a:moveTo>
                  <a:lnTo>
                    <a:pt x="2020767" y="0"/>
                  </a:lnTo>
                  <a:cubicBezTo>
                    <a:pt x="2033441" y="0"/>
                    <a:pt x="2043714" y="10274"/>
                    <a:pt x="2043714" y="22947"/>
                  </a:cubicBezTo>
                  <a:lnTo>
                    <a:pt x="2043714" y="200953"/>
                  </a:lnTo>
                  <a:cubicBezTo>
                    <a:pt x="2043714" y="213626"/>
                    <a:pt x="2033441" y="223900"/>
                    <a:pt x="2020767" y="223900"/>
                  </a:cubicBezTo>
                  <a:lnTo>
                    <a:pt x="22947" y="223900"/>
                  </a:lnTo>
                  <a:cubicBezTo>
                    <a:pt x="10274" y="223900"/>
                    <a:pt x="0" y="213626"/>
                    <a:pt x="0" y="200953"/>
                  </a:cubicBezTo>
                  <a:lnTo>
                    <a:pt x="0" y="22947"/>
                  </a:lnTo>
                  <a:cubicBezTo>
                    <a:pt x="0" y="10274"/>
                    <a:pt x="10274" y="0"/>
                    <a:pt x="22947" y="0"/>
                  </a:cubicBezTo>
                  <a:close/>
                </a:path>
              </a:pathLst>
            </a:custGeom>
            <a:solidFill>
              <a:srgbClr val="0472FD"/>
            </a:solidFill>
          </p:spPr>
        </p:sp>
        <p:sp>
          <p:nvSpPr>
            <p:cNvPr id="30" name="TextBox 30"/>
            <p:cNvSpPr txBox="1"/>
            <p:nvPr/>
          </p:nvSpPr>
          <p:spPr>
            <a:xfrm>
              <a:off x="0" y="-66675"/>
              <a:ext cx="2043714" cy="290575"/>
            </a:xfrm>
            <a:prstGeom prst="rect">
              <a:avLst/>
            </a:prstGeom>
          </p:spPr>
          <p:txBody>
            <a:bodyPr lIns="50800" tIns="50800" rIns="50800" bIns="50800" rtlCol="0" anchor="ctr"/>
            <a:lstStyle/>
            <a:p>
              <a:pPr algn="ctr">
                <a:lnSpc>
                  <a:spcPts val="3359"/>
                </a:lnSpc>
              </a:pPr>
              <a:endParaRPr/>
            </a:p>
          </p:txBody>
        </p:sp>
      </p:grpSp>
      <p:sp>
        <p:nvSpPr>
          <p:cNvPr id="31" name="TextBox 31"/>
          <p:cNvSpPr txBox="1"/>
          <p:nvPr/>
        </p:nvSpPr>
        <p:spPr>
          <a:xfrm>
            <a:off x="6221448" y="3131915"/>
            <a:ext cx="5845105" cy="1254125"/>
          </a:xfrm>
          <a:prstGeom prst="rect">
            <a:avLst/>
          </a:prstGeom>
        </p:spPr>
        <p:txBody>
          <a:bodyPr lIns="0" tIns="0" rIns="0" bIns="0" rtlCol="0" anchor="t">
            <a:spAutoFit/>
          </a:bodyPr>
          <a:lstStyle/>
          <a:p>
            <a:pPr marL="0" lvl="0" indent="0" algn="just">
              <a:lnSpc>
                <a:spcPts val="10750"/>
              </a:lnSpc>
            </a:pPr>
            <a:r>
              <a:rPr lang="en-US" sz="5000">
                <a:solidFill>
                  <a:srgbClr val="FFFFFF">
                    <a:alpha val="83922"/>
                  </a:srgbClr>
                </a:solidFill>
                <a:latin typeface="Poppins"/>
                <a:ea typeface="Poppins"/>
                <a:cs typeface="Poppins"/>
                <a:sym typeface="Poppins"/>
              </a:rPr>
              <a:t>Tổng quan dữ liệu </a:t>
            </a:r>
          </a:p>
        </p:txBody>
      </p:sp>
      <p:sp>
        <p:nvSpPr>
          <p:cNvPr id="32" name="TextBox 32"/>
          <p:cNvSpPr txBox="1"/>
          <p:nvPr/>
        </p:nvSpPr>
        <p:spPr>
          <a:xfrm>
            <a:off x="3979563" y="7197752"/>
            <a:ext cx="1226856" cy="866775"/>
          </a:xfrm>
          <a:prstGeom prst="rect">
            <a:avLst/>
          </a:prstGeom>
        </p:spPr>
        <p:txBody>
          <a:bodyPr lIns="0" tIns="0" rIns="0" bIns="0" rtlCol="0" anchor="t">
            <a:spAutoFit/>
          </a:bodyPr>
          <a:lstStyle/>
          <a:p>
            <a:pPr algn="ctr">
              <a:lnSpc>
                <a:spcPts val="6000"/>
              </a:lnSpc>
            </a:pPr>
            <a:r>
              <a:rPr lang="en-US" sz="6000" b="1">
                <a:solidFill>
                  <a:srgbClr val="222222"/>
                </a:solidFill>
                <a:latin typeface="Poppins Ultra-Bold"/>
                <a:ea typeface="Poppins Ultra-Bold"/>
                <a:cs typeface="Poppins Ultra-Bold"/>
                <a:sym typeface="Poppins Ultra-Bold"/>
              </a:rPr>
              <a:t>04</a:t>
            </a:r>
          </a:p>
        </p:txBody>
      </p:sp>
      <p:grpSp>
        <p:nvGrpSpPr>
          <p:cNvPr id="33" name="Group 33"/>
          <p:cNvGrpSpPr/>
          <p:nvPr/>
        </p:nvGrpSpPr>
        <p:grpSpPr>
          <a:xfrm>
            <a:off x="5442642" y="4718440"/>
            <a:ext cx="7759728" cy="850120"/>
            <a:chOff x="0" y="0"/>
            <a:chExt cx="2043714" cy="223900"/>
          </a:xfrm>
        </p:grpSpPr>
        <p:sp>
          <p:nvSpPr>
            <p:cNvPr id="34" name="Freeform 34"/>
            <p:cNvSpPr/>
            <p:nvPr/>
          </p:nvSpPr>
          <p:spPr>
            <a:xfrm>
              <a:off x="0" y="0"/>
              <a:ext cx="2043714" cy="223900"/>
            </a:xfrm>
            <a:custGeom>
              <a:avLst/>
              <a:gdLst/>
              <a:ahLst/>
              <a:cxnLst/>
              <a:rect l="l" t="t" r="r" b="b"/>
              <a:pathLst>
                <a:path w="2043714" h="223900">
                  <a:moveTo>
                    <a:pt x="22947" y="0"/>
                  </a:moveTo>
                  <a:lnTo>
                    <a:pt x="2020767" y="0"/>
                  </a:lnTo>
                  <a:cubicBezTo>
                    <a:pt x="2033441" y="0"/>
                    <a:pt x="2043714" y="10274"/>
                    <a:pt x="2043714" y="22947"/>
                  </a:cubicBezTo>
                  <a:lnTo>
                    <a:pt x="2043714" y="200953"/>
                  </a:lnTo>
                  <a:cubicBezTo>
                    <a:pt x="2043714" y="213626"/>
                    <a:pt x="2033441" y="223900"/>
                    <a:pt x="2020767" y="223900"/>
                  </a:cubicBezTo>
                  <a:lnTo>
                    <a:pt x="22947" y="223900"/>
                  </a:lnTo>
                  <a:cubicBezTo>
                    <a:pt x="10274" y="223900"/>
                    <a:pt x="0" y="213626"/>
                    <a:pt x="0" y="200953"/>
                  </a:cubicBezTo>
                  <a:lnTo>
                    <a:pt x="0" y="22947"/>
                  </a:lnTo>
                  <a:cubicBezTo>
                    <a:pt x="0" y="10274"/>
                    <a:pt x="10274" y="0"/>
                    <a:pt x="22947" y="0"/>
                  </a:cubicBezTo>
                  <a:close/>
                </a:path>
              </a:pathLst>
            </a:custGeom>
            <a:solidFill>
              <a:srgbClr val="0472FD"/>
            </a:solidFill>
          </p:spPr>
        </p:sp>
        <p:sp>
          <p:nvSpPr>
            <p:cNvPr id="35" name="TextBox 35"/>
            <p:cNvSpPr txBox="1"/>
            <p:nvPr/>
          </p:nvSpPr>
          <p:spPr>
            <a:xfrm>
              <a:off x="0" y="-66675"/>
              <a:ext cx="2043714" cy="290575"/>
            </a:xfrm>
            <a:prstGeom prst="rect">
              <a:avLst/>
            </a:prstGeom>
          </p:spPr>
          <p:txBody>
            <a:bodyPr lIns="50800" tIns="50800" rIns="50800" bIns="50800" rtlCol="0" anchor="ctr"/>
            <a:lstStyle/>
            <a:p>
              <a:pPr algn="ctr">
                <a:lnSpc>
                  <a:spcPts val="3359"/>
                </a:lnSpc>
              </a:pPr>
              <a:endParaRPr/>
            </a:p>
          </p:txBody>
        </p:sp>
      </p:grpSp>
      <p:sp>
        <p:nvSpPr>
          <p:cNvPr id="36" name="TextBox 36"/>
          <p:cNvSpPr txBox="1"/>
          <p:nvPr/>
        </p:nvSpPr>
        <p:spPr>
          <a:xfrm>
            <a:off x="6408091" y="4314435"/>
            <a:ext cx="5471818" cy="1254125"/>
          </a:xfrm>
          <a:prstGeom prst="rect">
            <a:avLst/>
          </a:prstGeom>
        </p:spPr>
        <p:txBody>
          <a:bodyPr lIns="0" tIns="0" rIns="0" bIns="0" rtlCol="0" anchor="t">
            <a:spAutoFit/>
          </a:bodyPr>
          <a:lstStyle/>
          <a:p>
            <a:pPr marL="0" lvl="0" indent="0" algn="ctr">
              <a:lnSpc>
                <a:spcPts val="10750"/>
              </a:lnSpc>
            </a:pPr>
            <a:r>
              <a:rPr lang="en-US" sz="5000">
                <a:solidFill>
                  <a:srgbClr val="FFFFFF">
                    <a:alpha val="83922"/>
                  </a:srgbClr>
                </a:solidFill>
                <a:latin typeface="Poppins"/>
                <a:ea typeface="Poppins"/>
                <a:cs typeface="Poppins"/>
                <a:sym typeface="Poppins"/>
              </a:rPr>
              <a:t>Bus Matrix</a:t>
            </a:r>
          </a:p>
        </p:txBody>
      </p:sp>
    </p:spTree>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1292</Words>
  <Application>Microsoft Office PowerPoint</Application>
  <PresentationFormat>Custom</PresentationFormat>
  <Paragraphs>258</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Poppins</vt:lpstr>
      <vt:lpstr>Agrandir</vt:lpstr>
      <vt:lpstr>Arial</vt:lpstr>
      <vt:lpstr>Calibri</vt:lpstr>
      <vt:lpstr>Poppins Bold</vt:lpstr>
      <vt:lpstr>Poppins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Nhom4_BTL_KhoDL</dc:title>
  <cp:lastModifiedBy>a41798 Đỗ Quỳnh Thi</cp:lastModifiedBy>
  <cp:revision>2</cp:revision>
  <dcterms:created xsi:type="dcterms:W3CDTF">2006-08-16T00:00:00Z</dcterms:created>
  <dcterms:modified xsi:type="dcterms:W3CDTF">2024-09-13T12:17:08Z</dcterms:modified>
  <dc:identifier>DAGQbu5JeZA</dc:identifier>
</cp:coreProperties>
</file>